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332" r:id="rId3"/>
    <p:sldId id="258" r:id="rId4"/>
    <p:sldId id="308" r:id="rId5"/>
    <p:sldId id="309" r:id="rId6"/>
    <p:sldId id="310" r:id="rId7"/>
    <p:sldId id="311" r:id="rId8"/>
    <p:sldId id="312" r:id="rId9"/>
    <p:sldId id="313" r:id="rId10"/>
    <p:sldId id="314" r:id="rId11"/>
    <p:sldId id="315" r:id="rId12"/>
    <p:sldId id="316" r:id="rId13"/>
    <p:sldId id="317" r:id="rId14"/>
    <p:sldId id="318" r:id="rId15"/>
    <p:sldId id="320" r:id="rId16"/>
    <p:sldId id="321" r:id="rId17"/>
    <p:sldId id="322" r:id="rId18"/>
    <p:sldId id="323" r:id="rId19"/>
    <p:sldId id="324" r:id="rId20"/>
    <p:sldId id="33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57DFF"/>
    <a:srgbClr val="3366FF"/>
    <a:srgbClr val="6699FF"/>
    <a:srgbClr val="FFFFFF"/>
    <a:srgbClr val="00FFFF"/>
    <a:srgbClr val="6666FF"/>
    <a:srgbClr val="0000CC"/>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709" autoAdjust="0"/>
  </p:normalViewPr>
  <p:slideViewPr>
    <p:cSldViewPr>
      <p:cViewPr>
        <p:scale>
          <a:sx n="77" d="100"/>
          <a:sy n="77" d="100"/>
        </p:scale>
        <p:origin x="-1200" y="-72"/>
      </p:cViewPr>
      <p:guideLst>
        <p:guide orient="horz" pos="2160"/>
        <p:guide pos="2880"/>
      </p:guideLst>
    </p:cSldViewPr>
  </p:slideViewPr>
  <p:outlineViewPr>
    <p:cViewPr>
      <p:scale>
        <a:sx n="33" d="100"/>
        <a:sy n="33" d="100"/>
      </p:scale>
      <p:origin x="48" y="171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F927E-2D84-4F8B-AD85-C8BA2D21B20B}" type="datetimeFigureOut">
              <a:rPr lang="en-US" smtClean="0"/>
              <a:pPr/>
              <a:t>4/4/2020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7AEF7D-5D58-423D-A2A4-E19BC033867F}" type="slidenum">
              <a:rPr lang="en-US" smtClean="0"/>
              <a:pPr/>
              <a:t>‹#›</a:t>
            </a:fld>
            <a:endParaRPr lang="en-US" dirty="0"/>
          </a:p>
        </p:txBody>
      </p:sp>
    </p:spTree>
    <p:extLst>
      <p:ext uri="{BB962C8B-B14F-4D97-AF65-F5344CB8AC3E}">
        <p14:creationId xmlns:p14="http://schemas.microsoft.com/office/powerpoint/2010/main" val="48455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5CE3FCB-D8EF-4C7F-B010-3A0B91CD1039}" type="slidenum">
              <a:rPr lang="en-US"/>
              <a:pPr/>
              <a:t>1</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10</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11</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12</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13</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14</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15</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16</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17</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18</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19</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2</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20</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3</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4</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5</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6</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7</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8</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D66949-8875-4A6C-9DA8-AE5BD27757EC}" type="slidenum">
              <a:rPr lang="en-US"/>
              <a:pPr/>
              <a:t>9</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98451-5450-4D2E-9454-A3AB16E0F70B}"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CD36B-BC61-44DF-AA00-C22C166D75F4}" type="slidenum">
              <a:rPr lang="en-US" smtClean="0"/>
              <a:pPr/>
              <a:t>‹#›</a:t>
            </a:fld>
            <a:endParaRPr lang="en-US" dirty="0"/>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2587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98451-5450-4D2E-9454-A3AB16E0F70B}" type="datetimeFigureOut">
              <a:rPr lang="en-US" smtClean="0"/>
              <a:pPr/>
              <a:t>4/4/2020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CD36B-BC61-44DF-AA00-C22C166D75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matOperations@idbibann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package" Target="../embeddings/Microsoft_Word_Document10.docx"/><Relationship Id="rId5" Type="http://schemas.openxmlformats.org/officeDocument/2006/relationships/oleObject" Target="../embeddings/oleObject10.bin"/><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notesSlide" Target="../notesSlides/notesSlide11.xml"/><Relationship Id="rId7" Type="http://schemas.openxmlformats.org/officeDocument/2006/relationships/package" Target="../embeddings/Microsoft_Word_Document11.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11" Type="http://schemas.openxmlformats.org/officeDocument/2006/relationships/image" Target="../media/image13.wmf"/><Relationship Id="rId5" Type="http://schemas.openxmlformats.org/officeDocument/2006/relationships/slide" Target="slide2.xml"/><Relationship Id="rId10" Type="http://schemas.openxmlformats.org/officeDocument/2006/relationships/package" Target="../embeddings/Microsoft_Word_Document12.docx"/><Relationship Id="rId4" Type="http://schemas.openxmlformats.org/officeDocument/2006/relationships/image" Target="../media/image1.png"/><Relationship Id="rId9"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2.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package" Target="../embeddings/Microsoft_Word_Document13.docx"/><Relationship Id="rId11" Type="http://schemas.openxmlformats.org/officeDocument/2006/relationships/image" Target="../media/image15.wmf"/><Relationship Id="rId5" Type="http://schemas.openxmlformats.org/officeDocument/2006/relationships/oleObject" Target="../embeddings/oleObject13.bin"/><Relationship Id="rId10" Type="http://schemas.openxmlformats.org/officeDocument/2006/relationships/package" Target="../embeddings/Microsoft_Word_Document14.docx"/><Relationship Id="rId4" Type="http://schemas.openxmlformats.org/officeDocument/2006/relationships/image" Target="../media/image1.png"/><Relationship Id="rId9"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3.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package" Target="../embeddings/Microsoft_Excel_Worksheet15.xlsx"/><Relationship Id="rId5" Type="http://schemas.openxmlformats.org/officeDocument/2006/relationships/oleObject" Target="../embeddings/oleObject15.bin"/><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4.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package" Target="../embeddings/Microsoft_Word_Document16.docx"/><Relationship Id="rId11" Type="http://schemas.openxmlformats.org/officeDocument/2006/relationships/slide" Target="slide2.xml"/><Relationship Id="rId5" Type="http://schemas.openxmlformats.org/officeDocument/2006/relationships/oleObject" Target="../embeddings/oleObject16.bin"/><Relationship Id="rId10" Type="http://schemas.openxmlformats.org/officeDocument/2006/relationships/image" Target="../media/image18.wmf"/><Relationship Id="rId4" Type="http://schemas.openxmlformats.org/officeDocument/2006/relationships/image" Target="../media/image1.png"/><Relationship Id="rId9" Type="http://schemas.openxmlformats.org/officeDocument/2006/relationships/package" Target="../embeddings/Microsoft_Excel_Worksheet17.xlsx"/></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5.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Microsoft_Word_97_-_2003_Document1.doc"/><Relationship Id="rId11" Type="http://schemas.openxmlformats.org/officeDocument/2006/relationships/slide" Target="slide2.xml"/><Relationship Id="rId5" Type="http://schemas.openxmlformats.org/officeDocument/2006/relationships/oleObject" Target="../embeddings/oleObject18.bin"/><Relationship Id="rId10" Type="http://schemas.openxmlformats.org/officeDocument/2006/relationships/image" Target="../media/image20.wmf"/><Relationship Id="rId4" Type="http://schemas.openxmlformats.org/officeDocument/2006/relationships/image" Target="../media/image1.png"/><Relationship Id="rId9" Type="http://schemas.openxmlformats.org/officeDocument/2006/relationships/oleObject" Target="../embeddings/Microsoft_Word_97_-_2003_Document2.doc"/></Relationships>
</file>

<file path=ppt/slides/_rels/slide1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6.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Microsoft_Word_97_-_2003_Document3.doc"/><Relationship Id="rId5" Type="http://schemas.openxmlformats.org/officeDocument/2006/relationships/oleObject" Target="../embeddings/oleObject20.bin"/><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4.wmf"/><Relationship Id="rId3" Type="http://schemas.openxmlformats.org/officeDocument/2006/relationships/notesSlide" Target="../notesSlides/notesSlide17.xml"/><Relationship Id="rId7" Type="http://schemas.openxmlformats.org/officeDocument/2006/relationships/image" Target="../media/image22.wmf"/><Relationship Id="rId12" Type="http://schemas.openxmlformats.org/officeDocument/2006/relationships/package" Target="../embeddings/Microsoft_Word_Document20.docx"/><Relationship Id="rId17" Type="http://schemas.openxmlformats.org/officeDocument/2006/relationships/slide" Target="slide2.xml"/><Relationship Id="rId2" Type="http://schemas.openxmlformats.org/officeDocument/2006/relationships/slideLayout" Target="../slideLayouts/slideLayout2.xml"/><Relationship Id="rId16" Type="http://schemas.openxmlformats.org/officeDocument/2006/relationships/image" Target="../media/image25.wmf"/><Relationship Id="rId1" Type="http://schemas.openxmlformats.org/officeDocument/2006/relationships/vmlDrawing" Target="../drawings/vmlDrawing12.vml"/><Relationship Id="rId6" Type="http://schemas.openxmlformats.org/officeDocument/2006/relationships/package" Target="../embeddings/Microsoft_Word_Document18.docx"/><Relationship Id="rId11" Type="http://schemas.openxmlformats.org/officeDocument/2006/relationships/oleObject" Target="../embeddings/oleObject23.bin"/><Relationship Id="rId5" Type="http://schemas.openxmlformats.org/officeDocument/2006/relationships/oleObject" Target="../embeddings/oleObject21.bin"/><Relationship Id="rId15" Type="http://schemas.openxmlformats.org/officeDocument/2006/relationships/package" Target="../embeddings/Microsoft_Word_Document21.docx"/><Relationship Id="rId10" Type="http://schemas.openxmlformats.org/officeDocument/2006/relationships/image" Target="../media/image23.wmf"/><Relationship Id="rId4" Type="http://schemas.openxmlformats.org/officeDocument/2006/relationships/image" Target="../media/image1.png"/><Relationship Id="rId9" Type="http://schemas.openxmlformats.org/officeDocument/2006/relationships/package" Target="../embeddings/Microsoft_Word_Document19.docx"/><Relationship Id="rId1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8.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Microsoft_Word_97_-_2003_Document4.doc"/><Relationship Id="rId11" Type="http://schemas.openxmlformats.org/officeDocument/2006/relationships/slide" Target="slide2.xml"/><Relationship Id="rId5" Type="http://schemas.openxmlformats.org/officeDocument/2006/relationships/oleObject" Target="../embeddings/oleObject25.bin"/><Relationship Id="rId10" Type="http://schemas.openxmlformats.org/officeDocument/2006/relationships/image" Target="../media/image27.wmf"/><Relationship Id="rId4" Type="http://schemas.openxmlformats.org/officeDocument/2006/relationships/image" Target="../media/image1.png"/><Relationship Id="rId9" Type="http://schemas.openxmlformats.org/officeDocument/2006/relationships/package" Target="../embeddings/Microsoft_Word_Document22.docx"/></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3.xml"/><Relationship Id="rId18" Type="http://schemas.openxmlformats.org/officeDocument/2006/relationships/slide" Target="slide14.xml"/><Relationship Id="rId3" Type="http://schemas.openxmlformats.org/officeDocument/2006/relationships/image" Target="../media/image1.png"/><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 Type="http://schemas.openxmlformats.org/officeDocument/2006/relationships/notesSlide" Target="../notesSlides/notesSlide2.xml"/><Relationship Id="rId16" Type="http://schemas.openxmlformats.org/officeDocument/2006/relationships/slide" Target="slide16.xml"/><Relationship Id="rId20"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9.xml"/><Relationship Id="rId5" Type="http://schemas.openxmlformats.org/officeDocument/2006/relationships/slide" Target="slide4.xml"/><Relationship Id="rId15" Type="http://schemas.openxmlformats.org/officeDocument/2006/relationships/slide" Target="slide18.xml"/><Relationship Id="rId10" Type="http://schemas.openxmlformats.org/officeDocument/2006/relationships/slide" Target="slide8.xml"/><Relationship Id="rId19" Type="http://schemas.openxmlformats.org/officeDocument/2006/relationships/slide" Target="slide20.xml"/><Relationship Id="rId4" Type="http://schemas.openxmlformats.org/officeDocument/2006/relationships/slide" Target="slide3.xml"/><Relationship Id="rId9" Type="http://schemas.openxmlformats.org/officeDocument/2006/relationships/slide" Target="slide7.xml"/><Relationship Id="rId14" Type="http://schemas.openxmlformats.org/officeDocument/2006/relationships/slide" Target="slide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mailto:surendar.khana@icdbibank.com" TargetMode="External"/><Relationship Id="rId4" Type="http://schemas.openxmlformats.org/officeDocument/2006/relationships/hyperlink" Target="mailto:ajay.sharma@iddbibank.com" TargetMode="Externa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3" Type="http://schemas.openxmlformats.org/officeDocument/2006/relationships/notesSlide" Target="../notesSlides/notesSlide3.xml"/><Relationship Id="rId7" Type="http://schemas.openxmlformats.org/officeDocument/2006/relationships/slide" Target="slide2.xml"/><Relationship Id="rId12"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11" Type="http://schemas.openxmlformats.org/officeDocument/2006/relationships/oleObject" Target="../embeddings/oleObject2.bin"/><Relationship Id="rId5" Type="http://schemas.openxmlformats.org/officeDocument/2006/relationships/hyperlink" Target="http://www.cdslindia.com/" TargetMode="External"/><Relationship Id="rId10" Type="http://schemas.openxmlformats.org/officeDocument/2006/relationships/image" Target="../media/image2.wmf"/><Relationship Id="rId4" Type="http://schemas.openxmlformats.org/officeDocument/2006/relationships/hyperlink" Target="http://www.nsdl.co.in/" TargetMode="External"/><Relationship Id="rId9"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4.xml"/><Relationship Id="rId7"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slide" Target="slide2.xml"/><Relationship Id="rId10" Type="http://schemas.openxmlformats.org/officeDocument/2006/relationships/package" Target="../embeddings/Microsoft_Word_Document4.docx"/><Relationship Id="rId4" Type="http://schemas.openxmlformats.org/officeDocument/2006/relationships/image" Target="../media/image1.png"/><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hyperlink" Target="mailto:DematOps@iddbibank.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8.wmf"/><Relationship Id="rId3" Type="http://schemas.openxmlformats.org/officeDocument/2006/relationships/notesSlide" Target="../notesSlides/notesSlide6.xml"/><Relationship Id="rId7" Type="http://schemas.openxmlformats.org/officeDocument/2006/relationships/image" Target="../media/image6.wmf"/><Relationship Id="rId12" Type="http://schemas.openxmlformats.org/officeDocument/2006/relationships/package" Target="../embeddings/Microsoft_Excel_Worksheet7.xls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package" Target="../embeddings/Microsoft_Excel_Worksheet5.xlsx"/><Relationship Id="rId11" Type="http://schemas.openxmlformats.org/officeDocument/2006/relationships/oleObject" Target="../embeddings/oleObject7.bin"/><Relationship Id="rId5" Type="http://schemas.openxmlformats.org/officeDocument/2006/relationships/oleObject" Target="../embeddings/oleObject5.bin"/><Relationship Id="rId10" Type="http://schemas.openxmlformats.org/officeDocument/2006/relationships/image" Target="../media/image7.wmf"/><Relationship Id="rId4" Type="http://schemas.openxmlformats.org/officeDocument/2006/relationships/image" Target="../media/image1.png"/><Relationship Id="rId9" Type="http://schemas.openxmlformats.org/officeDocument/2006/relationships/package" Target="../embeddings/Microsoft_Excel_Worksheet6.xlsx"/><Relationship Id="rId1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hyperlink" Target="mailto:DematOps@iddbibank.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9.xml"/><Relationship Id="rId7" Type="http://schemas.openxmlformats.org/officeDocument/2006/relationships/package" Target="../embeddings/Microsoft_Excel_Worksheet8.xls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slide" Target="slide2.xml"/><Relationship Id="rId10" Type="http://schemas.openxmlformats.org/officeDocument/2006/relationships/package" Target="../embeddings/Microsoft_Excel_Worksheet9.xlsx"/><Relationship Id="rId4" Type="http://schemas.openxmlformats.org/officeDocument/2006/relationships/image" Target="../media/image1.png"/><Relationship Id="rId9"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71800" y="609600"/>
            <a:ext cx="5334000" cy="1524001"/>
          </a:xfrm>
        </p:spPr>
        <p:txBody>
          <a:bodyPr>
            <a:normAutofit/>
          </a:bodyPr>
          <a:lstStyle/>
          <a:p>
            <a:pPr eaLnBrk="1" hangingPunct="1"/>
            <a:r>
              <a:rPr lang="en-US" sz="1800" u="sng" dirty="0" smtClean="0">
                <a:solidFill>
                  <a:srgbClr val="0000FF"/>
                </a:solidFill>
              </a:rPr>
              <a:t>Demat Services</a:t>
            </a:r>
            <a:r>
              <a:rPr lang="en-US" sz="1800" dirty="0" smtClean="0">
                <a:solidFill>
                  <a:srgbClr val="0000FF"/>
                </a:solidFill>
              </a:rPr>
              <a:t/>
            </a:r>
            <a:br>
              <a:rPr lang="en-US" sz="1800" dirty="0" smtClean="0">
                <a:solidFill>
                  <a:srgbClr val="0000FF"/>
                </a:solidFill>
              </a:rPr>
            </a:br>
            <a:r>
              <a:rPr lang="en-US" sz="1800" dirty="0" smtClean="0">
                <a:solidFill>
                  <a:schemeClr val="tx1">
                    <a:lumMod val="85000"/>
                    <a:lumOff val="15000"/>
                  </a:schemeClr>
                </a:solidFill>
              </a:rPr>
              <a:t>For Customer Service Executives (CSE’s)  </a:t>
            </a:r>
            <a:br>
              <a:rPr lang="en-US" sz="1800" dirty="0" smtClean="0">
                <a:solidFill>
                  <a:schemeClr val="tx1">
                    <a:lumMod val="85000"/>
                    <a:lumOff val="15000"/>
                  </a:schemeClr>
                </a:solidFill>
              </a:rPr>
            </a:br>
            <a:r>
              <a:rPr lang="en-US" sz="1800" dirty="0" smtClean="0">
                <a:solidFill>
                  <a:schemeClr val="tx1">
                    <a:lumMod val="85000"/>
                    <a:lumOff val="15000"/>
                  </a:schemeClr>
                </a:solidFill>
              </a:rPr>
              <a:t>At ICDBI Bank Branches  </a:t>
            </a:r>
          </a:p>
        </p:txBody>
      </p:sp>
      <p:sp>
        <p:nvSpPr>
          <p:cNvPr id="2051" name="Rectangle 3" descr="Rectangle: Click to edit Master text styles&#10;Second level&#10;Third level&#10;Fourth level&#10;Fifth level"/>
          <p:cNvSpPr>
            <a:spLocks noGrp="1" noChangeArrowheads="1"/>
          </p:cNvSpPr>
          <p:nvPr>
            <p:ph type="subTitle" idx="1"/>
          </p:nvPr>
        </p:nvSpPr>
        <p:spPr>
          <a:xfrm>
            <a:off x="304800" y="4114800"/>
            <a:ext cx="8686800" cy="2362200"/>
          </a:xfrm>
        </p:spPr>
        <p:txBody>
          <a:bodyPr>
            <a:normAutofit/>
          </a:bodyPr>
          <a:lstStyle/>
          <a:p>
            <a:pPr eaLnBrk="1" hangingPunct="1">
              <a:lnSpc>
                <a:spcPct val="80000"/>
              </a:lnSpc>
            </a:pPr>
            <a:endParaRPr lang="en-US" sz="1400" dirty="0" smtClean="0"/>
          </a:p>
          <a:p>
            <a:pPr algn="l" eaLnBrk="1" hangingPunct="1">
              <a:lnSpc>
                <a:spcPct val="80000"/>
              </a:lnSpc>
            </a:pPr>
            <a:r>
              <a:rPr lang="en-US" sz="1600" dirty="0" smtClean="0">
                <a:solidFill>
                  <a:schemeClr val="tx1"/>
                </a:solidFill>
              </a:rPr>
              <a:t>       </a:t>
            </a:r>
            <a:r>
              <a:rPr lang="en-US" sz="1800" u="sng" dirty="0" smtClean="0">
                <a:solidFill>
                  <a:schemeClr val="tx1"/>
                </a:solidFill>
              </a:rPr>
              <a:t>Dated -  XX </a:t>
            </a:r>
            <a:r>
              <a:rPr lang="en-US" sz="1800" u="sng" dirty="0" err="1" smtClean="0">
                <a:solidFill>
                  <a:schemeClr val="tx1"/>
                </a:solidFill>
              </a:rPr>
              <a:t>XX</a:t>
            </a:r>
            <a:r>
              <a:rPr lang="en-US" sz="1800" u="sng" dirty="0" smtClean="0">
                <a:solidFill>
                  <a:schemeClr val="tx1"/>
                </a:solidFill>
              </a:rPr>
              <a:t> XXXX</a:t>
            </a:r>
          </a:p>
          <a:p>
            <a:pPr algn="l" eaLnBrk="1" hangingPunct="1">
              <a:lnSpc>
                <a:spcPct val="80000"/>
              </a:lnSpc>
            </a:pPr>
            <a:r>
              <a:rPr lang="en-US" sz="1800" dirty="0" smtClean="0">
                <a:solidFill>
                  <a:schemeClr val="tx1"/>
                </a:solidFill>
              </a:rPr>
              <a:t> </a:t>
            </a:r>
          </a:p>
          <a:p>
            <a:pPr algn="l" eaLnBrk="1" hangingPunct="1">
              <a:lnSpc>
                <a:spcPct val="80000"/>
              </a:lnSpc>
            </a:pPr>
            <a:r>
              <a:rPr lang="en-US" sz="1800" dirty="0" smtClean="0">
                <a:solidFill>
                  <a:schemeClr val="tx1"/>
                </a:solidFill>
              </a:rPr>
              <a:t>1.   This Presentation is updated every 3 Months. </a:t>
            </a:r>
          </a:p>
          <a:p>
            <a:pPr marL="342900" indent="-342900" algn="l" eaLnBrk="1" hangingPunct="1">
              <a:lnSpc>
                <a:spcPct val="80000"/>
              </a:lnSpc>
              <a:buAutoNum type="arabicPeriod" startAt="2"/>
            </a:pPr>
            <a:r>
              <a:rPr lang="en-US" sz="1800" dirty="0" smtClean="0">
                <a:solidFill>
                  <a:schemeClr val="tx1"/>
                </a:solidFill>
              </a:rPr>
              <a:t>Please ensure you have the latest Presentation – as Forms, Checklist - attached in the   </a:t>
            </a:r>
          </a:p>
          <a:p>
            <a:pPr algn="l" eaLnBrk="1" hangingPunct="1">
              <a:lnSpc>
                <a:spcPct val="80000"/>
              </a:lnSpc>
            </a:pPr>
            <a:r>
              <a:rPr lang="en-US" sz="1800" dirty="0">
                <a:solidFill>
                  <a:schemeClr val="tx1"/>
                </a:solidFill>
              </a:rPr>
              <a:t> </a:t>
            </a:r>
            <a:r>
              <a:rPr lang="en-US" sz="1800" dirty="0" smtClean="0">
                <a:solidFill>
                  <a:schemeClr val="tx1"/>
                </a:solidFill>
              </a:rPr>
              <a:t>      Presentation could change.</a:t>
            </a:r>
          </a:p>
          <a:p>
            <a:pPr algn="l" eaLnBrk="1" hangingPunct="1">
              <a:lnSpc>
                <a:spcPct val="80000"/>
              </a:lnSpc>
            </a:pPr>
            <a:r>
              <a:rPr lang="en-US" sz="1800" dirty="0" smtClean="0">
                <a:solidFill>
                  <a:schemeClr val="tx1"/>
                </a:solidFill>
              </a:rPr>
              <a:t>3.    Please contact – </a:t>
            </a:r>
            <a:r>
              <a:rPr lang="en-US" sz="1800" u="sng" dirty="0" smtClean="0">
                <a:solidFill>
                  <a:schemeClr val="tx1"/>
                </a:solidFill>
                <a:hlinkClick r:id="rId3"/>
              </a:rPr>
              <a:t>DematOperations@icdbibank.com</a:t>
            </a:r>
            <a:r>
              <a:rPr lang="en-US" sz="1800" dirty="0" smtClean="0">
                <a:solidFill>
                  <a:schemeClr val="tx1"/>
                </a:solidFill>
              </a:rPr>
              <a:t>  for the updated presentation.</a:t>
            </a:r>
          </a:p>
          <a:p>
            <a:pPr algn="l" eaLnBrk="1" hangingPunct="1">
              <a:lnSpc>
                <a:spcPct val="80000"/>
              </a:lnSpc>
            </a:pPr>
            <a:endParaRPr lang="en-US" sz="1800" b="1" dirty="0" smtClean="0"/>
          </a:p>
          <a:p>
            <a:pPr algn="l" eaLnBrk="1" hangingPunct="1">
              <a:lnSpc>
                <a:spcPct val="80000"/>
              </a:lnSpc>
            </a:pPr>
            <a:endParaRPr lang="en-US" sz="2000" dirty="0" smtClean="0">
              <a:solidFill>
                <a:srgbClr val="FF0000"/>
              </a:solidFill>
            </a:endParaRPr>
          </a:p>
          <a:p>
            <a:pPr algn="l" eaLnBrk="1" hangingPunct="1">
              <a:lnSpc>
                <a:spcPct val="80000"/>
              </a:lnSpc>
            </a:pPr>
            <a:endParaRPr lang="en-US" sz="1400" b="1" dirty="0" smtClean="0"/>
          </a:p>
        </p:txBody>
      </p:sp>
      <p:pic>
        <p:nvPicPr>
          <p:cNvPr id="4" name="Picture 3"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400639" y="457200"/>
            <a:ext cx="1885361" cy="1143000"/>
          </a:xfrm>
          <a:prstGeom prst="rect">
            <a:avLst/>
          </a:prstGeom>
        </p:spPr>
      </p:pic>
      <p:sp>
        <p:nvSpPr>
          <p:cNvPr id="6" name="TextBox 5"/>
          <p:cNvSpPr txBox="1"/>
          <p:nvPr/>
        </p:nvSpPr>
        <p:spPr>
          <a:xfrm>
            <a:off x="228600" y="6324601"/>
            <a:ext cx="3429000" cy="369332"/>
          </a:xfrm>
          <a:prstGeom prst="rect">
            <a:avLst/>
          </a:prstGeom>
          <a:noFill/>
        </p:spPr>
        <p:txBody>
          <a:bodyPr wrap="square" rtlCol="0">
            <a:spAutoFit/>
          </a:bodyPr>
          <a:lstStyle/>
          <a:p>
            <a:r>
              <a:rPr lang="en-US" dirty="0" smtClean="0">
                <a:solidFill>
                  <a:srgbClr val="FFFFFF"/>
                </a:solidFill>
              </a:rPr>
              <a:t>© The Smart Executive .in</a:t>
            </a:r>
            <a:endParaRPr lang="en-US" dirty="0"/>
          </a:p>
        </p:txBody>
      </p:sp>
      <p:sp>
        <p:nvSpPr>
          <p:cNvPr id="2" name="Rectangle 1"/>
          <p:cNvSpPr/>
          <p:nvPr/>
        </p:nvSpPr>
        <p:spPr>
          <a:xfrm>
            <a:off x="228600" y="4114800"/>
            <a:ext cx="8763000" cy="2394467"/>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p:cNvSpPr/>
          <p:nvPr/>
        </p:nvSpPr>
        <p:spPr>
          <a:xfrm>
            <a:off x="762001" y="2913965"/>
            <a:ext cx="7543800" cy="646331"/>
          </a:xfrm>
          <a:prstGeom prst="rect">
            <a:avLst/>
          </a:prstGeom>
        </p:spPr>
        <p:txBody>
          <a:bodyPr wrap="square">
            <a:spAutoFit/>
          </a:bodyPr>
          <a:lstStyle/>
          <a:p>
            <a:pPr algn="ctr"/>
            <a:r>
              <a:rPr lang="en-US" dirty="0" smtClean="0">
                <a:solidFill>
                  <a:srgbClr val="FF0000"/>
                </a:solidFill>
              </a:rPr>
              <a:t>This is a sample </a:t>
            </a:r>
            <a:r>
              <a:rPr lang="en-US" u="sng" dirty="0" smtClean="0">
                <a:solidFill>
                  <a:srgbClr val="FF0000"/>
                </a:solidFill>
              </a:rPr>
              <a:t>PowerPoint</a:t>
            </a:r>
            <a:r>
              <a:rPr lang="en-US" dirty="0" smtClean="0">
                <a:solidFill>
                  <a:srgbClr val="FF0000"/>
                </a:solidFill>
              </a:rPr>
              <a:t> </a:t>
            </a:r>
            <a:r>
              <a:rPr lang="en-US" dirty="0" smtClean="0">
                <a:solidFill>
                  <a:srgbClr val="FF0000"/>
                </a:solidFill>
              </a:rPr>
              <a:t>presentation </a:t>
            </a:r>
            <a:r>
              <a:rPr lang="en-US" dirty="0">
                <a:solidFill>
                  <a:srgbClr val="FF0000"/>
                </a:solidFill>
              </a:rPr>
              <a:t>for a </a:t>
            </a:r>
            <a:r>
              <a:rPr lang="en-US" dirty="0" smtClean="0">
                <a:solidFill>
                  <a:srgbClr val="FF0000"/>
                </a:solidFill>
              </a:rPr>
              <a:t>Knowledge </a:t>
            </a:r>
            <a:r>
              <a:rPr lang="en-US" dirty="0">
                <a:solidFill>
                  <a:srgbClr val="FF0000"/>
                </a:solidFill>
              </a:rPr>
              <a:t>Management article. </a:t>
            </a:r>
            <a:endParaRPr lang="en-US" dirty="0" smtClean="0">
              <a:solidFill>
                <a:srgbClr val="FF0000"/>
              </a:solidFill>
            </a:endParaRPr>
          </a:p>
          <a:p>
            <a:pPr algn="ctr"/>
            <a:r>
              <a:rPr lang="en-US" dirty="0" smtClean="0">
                <a:solidFill>
                  <a:srgbClr val="FF0000"/>
                </a:solidFill>
              </a:rPr>
              <a:t>Visit </a:t>
            </a:r>
            <a:r>
              <a:rPr lang="en-US" u="sng" dirty="0">
                <a:solidFill>
                  <a:srgbClr val="FF0000"/>
                </a:solidFill>
              </a:rPr>
              <a:t>www.anilkaramchandani.com </a:t>
            </a:r>
            <a:r>
              <a:rPr lang="en-US" dirty="0">
                <a:solidFill>
                  <a:srgbClr val="FF0000"/>
                </a:solidFill>
              </a:rPr>
              <a:t>for details</a:t>
            </a:r>
            <a:endParaRPr lang="en-IN" dirty="0">
              <a:solidFill>
                <a:srgbClr val="FF0000"/>
              </a:solidFill>
            </a:endParaRPr>
          </a:p>
        </p:txBody>
      </p:sp>
      <p:sp>
        <p:nvSpPr>
          <p:cNvPr id="5" name="TextBox 4"/>
          <p:cNvSpPr txBox="1"/>
          <p:nvPr/>
        </p:nvSpPr>
        <p:spPr>
          <a:xfrm>
            <a:off x="3657600" y="2438400"/>
            <a:ext cx="1946687" cy="461665"/>
          </a:xfrm>
          <a:prstGeom prst="rect">
            <a:avLst/>
          </a:prstGeom>
          <a:noFill/>
        </p:spPr>
        <p:txBody>
          <a:bodyPr wrap="none" rtlCol="0">
            <a:spAutoFit/>
          </a:bodyPr>
          <a:lstStyle/>
          <a:p>
            <a:r>
              <a:rPr lang="en-US" sz="2400" dirty="0" smtClean="0">
                <a:solidFill>
                  <a:srgbClr val="FF0000"/>
                </a:solidFill>
              </a:rPr>
              <a:t>KM On </a:t>
            </a:r>
            <a:r>
              <a:rPr lang="en-US" sz="2400" dirty="0" err="1" smtClean="0">
                <a:solidFill>
                  <a:srgbClr val="FF0000"/>
                </a:solidFill>
              </a:rPr>
              <a:t>Demat</a:t>
            </a:r>
            <a:endParaRPr lang="en-IN" sz="2400" dirty="0">
              <a:solidFill>
                <a:srgbClr val="FF0000"/>
              </a:solidFill>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Dematerialisation</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eaLnBrk="1" hangingPunct="1">
              <a:lnSpc>
                <a:spcPct val="80000"/>
              </a:lnSpc>
            </a:pPr>
            <a:endParaRPr lang="en-US" sz="1400" dirty="0" smtClean="0"/>
          </a:p>
          <a:p>
            <a:pPr algn="just"/>
            <a:r>
              <a:rPr lang="en-US" sz="1800" dirty="0" smtClean="0"/>
              <a:t>Dematerialisation is the process by which one can convert - Physical Share Certificates  into Electronic  (demat) form. </a:t>
            </a:r>
          </a:p>
          <a:p>
            <a:pPr algn="just">
              <a:lnSpc>
                <a:spcPct val="80000"/>
              </a:lnSpc>
            </a:pPr>
            <a:endParaRPr lang="en-US" sz="1800" dirty="0" smtClean="0"/>
          </a:p>
          <a:p>
            <a:pPr algn="just"/>
            <a:r>
              <a:rPr lang="en-US" sz="1800" dirty="0" smtClean="0"/>
              <a:t>The Client needs to submit the physical Shares Certificates  along with  a duly  filled Dematerialisation Request Form (DRF).   </a:t>
            </a:r>
          </a:p>
          <a:p>
            <a:pPr algn="just"/>
            <a:endParaRPr lang="en-US" sz="1800" dirty="0" smtClean="0"/>
          </a:p>
          <a:p>
            <a:pPr algn="just"/>
            <a:r>
              <a:rPr lang="en-US" sz="1800" dirty="0" smtClean="0">
                <a:solidFill>
                  <a:srgbClr val="FF0000"/>
                </a:solidFill>
              </a:rPr>
              <a:t>A sample duly filled  DRF Form is as under : </a:t>
            </a:r>
          </a:p>
          <a:p>
            <a:pPr algn="just">
              <a:lnSpc>
                <a:spcPct val="80000"/>
              </a:lnSpc>
            </a:pPr>
            <a:endParaRPr lang="en-US" sz="1800" dirty="0" smtClean="0"/>
          </a:p>
          <a:p>
            <a:pPr algn="just">
              <a:lnSpc>
                <a:spcPct val="80000"/>
              </a:lnSpc>
            </a:pPr>
            <a:endParaRPr lang="en-US" sz="1800" dirty="0" smtClean="0"/>
          </a:p>
          <a:p>
            <a:pPr algn="just">
              <a:lnSpc>
                <a:spcPct val="80000"/>
              </a:lnSpc>
            </a:pPr>
            <a:endParaRPr lang="en-US" sz="1800" dirty="0" smtClean="0"/>
          </a:p>
          <a:p>
            <a:pPr algn="just">
              <a:lnSpc>
                <a:spcPct val="80000"/>
              </a:lnSpc>
            </a:pPr>
            <a:r>
              <a:rPr lang="en-US" sz="1800" dirty="0" smtClean="0"/>
              <a:t>Only those shares  - which are available for Dematerialisation -  should be accepted. </a:t>
            </a:r>
          </a:p>
          <a:p>
            <a:pPr algn="just">
              <a:lnSpc>
                <a:spcPct val="80000"/>
              </a:lnSpc>
              <a:buNone/>
            </a:pPr>
            <a:r>
              <a:rPr lang="en-US" sz="1800" dirty="0" smtClean="0"/>
              <a:t>	You can check in ‘DP Smart ‘  to find the same (Reports &gt; List of Shares Available for Dematerialisation).  In case of any doubt  – give a call to Demat Ops.</a:t>
            </a:r>
          </a:p>
          <a:p>
            <a:pPr algn="just">
              <a:lnSpc>
                <a:spcPct val="80000"/>
              </a:lnSpc>
            </a:pPr>
            <a:endParaRPr lang="en-US" sz="1800" dirty="0" smtClean="0"/>
          </a:p>
          <a:p>
            <a:pPr algn="just"/>
            <a:r>
              <a:rPr lang="en-US" sz="1800" dirty="0" smtClean="0"/>
              <a:t>Please find Checklist – to be attached and ticked for each DRF – will help reduce chance of it being rejected at Demat Ops / Company   - </a:t>
            </a:r>
          </a:p>
          <a:p>
            <a:pPr algn="just"/>
            <a:endParaRPr lang="en-US" sz="1800" dirty="0" smtClean="0">
              <a:solidFill>
                <a:srgbClr val="FF0000"/>
              </a:solidFill>
            </a:endParaRPr>
          </a:p>
          <a:p>
            <a:pPr>
              <a:lnSpc>
                <a:spcPct val="80000"/>
              </a:lnSpc>
            </a:pPr>
            <a:endParaRPr lang="en-US" sz="1800" dirty="0" smtClean="0">
              <a:solidFill>
                <a:schemeClr val="tx2"/>
              </a:solidFill>
            </a:endParaRPr>
          </a:p>
          <a:p>
            <a:pPr>
              <a:lnSpc>
                <a:spcPct val="80000"/>
              </a:lnSpc>
            </a:pPr>
            <a:endParaRPr lang="en-US" sz="18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4084" name="Object 4">
            <a:hlinkClick r:id="" action="ppaction://ole?verb=1"/>
          </p:cNvPr>
          <p:cNvGraphicFramePr>
            <a:graphicFrameLocks noChangeAspect="1"/>
          </p:cNvGraphicFramePr>
          <p:nvPr>
            <p:extLst>
              <p:ext uri="{D42A27DB-BD31-4B8C-83A1-F6EECF244321}">
                <p14:modId xmlns:p14="http://schemas.microsoft.com/office/powerpoint/2010/main" val="3907037769"/>
              </p:ext>
            </p:extLst>
          </p:nvPr>
        </p:nvGraphicFramePr>
        <p:xfrm>
          <a:off x="5029200" y="2597944"/>
          <a:ext cx="1143000" cy="892970"/>
        </p:xfrm>
        <a:graphic>
          <a:graphicData uri="http://schemas.openxmlformats.org/presentationml/2006/ole">
            <mc:AlternateContent xmlns:mc="http://schemas.openxmlformats.org/markup-compatibility/2006">
              <mc:Choice xmlns:v="urn:schemas-microsoft-com:vml" Requires="v">
                <p:oleObj spid="_x0000_s174120" name="Document" showAsIcon="1" r:id="rId6" imgW="914400" imgH="714240" progId="Word.Document.12">
                  <p:embed/>
                </p:oleObj>
              </mc:Choice>
              <mc:Fallback>
                <p:oleObj name="Document" showAsIcon="1" r:id="rId6" imgW="914400" imgH="714240" progId="Word.Document.12">
                  <p:embed/>
                  <p:pic>
                    <p:nvPicPr>
                      <p:cNvPr id="0" name="Picture 4"/>
                      <p:cNvPicPr>
                        <a:picLocks noChangeAspect="1" noChangeArrowheads="1"/>
                      </p:cNvPicPr>
                      <p:nvPr/>
                    </p:nvPicPr>
                    <p:blipFill>
                      <a:blip r:embed="rId7"/>
                      <a:srcRect/>
                      <a:stretch>
                        <a:fillRect/>
                      </a:stretch>
                    </p:blipFill>
                    <p:spPr bwMode="auto">
                      <a:xfrm>
                        <a:off x="5029200" y="2597944"/>
                        <a:ext cx="1143000" cy="892970"/>
                      </a:xfrm>
                      <a:prstGeom prst="rect">
                        <a:avLst/>
                      </a:prstGeom>
                      <a:noFill/>
                      <a:ln w="9525">
                        <a:solidFill>
                          <a:srgbClr val="FF0000"/>
                        </a:solidFill>
                        <a:miter lim="800000"/>
                        <a:headEnd/>
                        <a:tailEnd/>
                      </a:ln>
                      <a:extLst/>
                    </p:spPr>
                  </p:pic>
                </p:oleObj>
              </mc:Fallback>
            </mc:AlternateContent>
          </a:graphicData>
        </a:graphic>
      </p:graphicFrame>
      <p:sp>
        <p:nvSpPr>
          <p:cNvPr id="10" name="Rectangle 9">
            <a:hlinkClick r:id="rId8"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Delivery Instruction</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eaLnBrk="1" hangingPunct="1">
              <a:lnSpc>
                <a:spcPct val="80000"/>
              </a:lnSpc>
            </a:pPr>
            <a:endParaRPr lang="en-US" sz="1400" dirty="0" smtClean="0"/>
          </a:p>
          <a:p>
            <a:r>
              <a:rPr lang="en-US" sz="1800" dirty="0" smtClean="0"/>
              <a:t>A  Delivery Instruction Slip  enables the Client to – transfer Shares , Bonds etc  - from his Demat Account – to another Demat Account .</a:t>
            </a:r>
          </a:p>
          <a:p>
            <a:pPr>
              <a:lnSpc>
                <a:spcPct val="80000"/>
              </a:lnSpc>
            </a:pPr>
            <a:endParaRPr lang="en-US" sz="1800" dirty="0" smtClean="0"/>
          </a:p>
          <a:p>
            <a:r>
              <a:rPr lang="en-US" sz="1800" dirty="0" smtClean="0"/>
              <a:t>A Delivery Instruction Slip – contained in a Delivery Instruction Booklet  (which has 20 Slips) –has a unique Serial Number  (like a Cheque ) – and also mentions the Clients  Demat Account Number.  </a:t>
            </a:r>
          </a:p>
          <a:p>
            <a:pPr>
              <a:lnSpc>
                <a:spcPct val="80000"/>
              </a:lnSpc>
            </a:pPr>
            <a:endParaRPr lang="en-US" sz="1800" dirty="0" smtClean="0"/>
          </a:p>
          <a:p>
            <a:pPr>
              <a:lnSpc>
                <a:spcPct val="80000"/>
              </a:lnSpc>
            </a:pPr>
            <a:r>
              <a:rPr lang="en-US" sz="1800" dirty="0" smtClean="0">
                <a:solidFill>
                  <a:srgbClr val="FF0000"/>
                </a:solidFill>
              </a:rPr>
              <a:t>A Sample filled Delivery Instruction Slip  - Market / Off Market / Inter Depository  -  is as under :  </a:t>
            </a:r>
          </a:p>
          <a:p>
            <a:pPr>
              <a:lnSpc>
                <a:spcPct val="80000"/>
              </a:lnSpc>
            </a:pPr>
            <a:endParaRPr lang="en-US" sz="1800" dirty="0" smtClean="0"/>
          </a:p>
          <a:p>
            <a:pPr>
              <a:lnSpc>
                <a:spcPct val="80000"/>
              </a:lnSpc>
            </a:pPr>
            <a:endParaRPr lang="en-US" sz="1800" dirty="0" smtClean="0"/>
          </a:p>
          <a:p>
            <a:r>
              <a:rPr lang="en-US" sz="1800" dirty="0" smtClean="0"/>
              <a:t>When received from Client -  the Branch has to stamp it – with Branch, Date &amp; Time Stamp.  Please use the following Stamp – you can request for 2 stamps from Demat Ops.  </a:t>
            </a:r>
          </a:p>
          <a:p>
            <a:pPr>
              <a:lnSpc>
                <a:spcPct val="80000"/>
              </a:lnSpc>
            </a:pPr>
            <a:endParaRPr lang="en-US" sz="1800" dirty="0" smtClean="0"/>
          </a:p>
          <a:p>
            <a:pPr>
              <a:lnSpc>
                <a:spcPct val="80000"/>
              </a:lnSpc>
            </a:pPr>
            <a:endParaRPr lang="en-US" sz="14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5"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graphicFrame>
        <p:nvGraphicFramePr>
          <p:cNvPr id="11" name="Object 10">
            <a:hlinkClick r:id="" action="ppaction://ole?verb=1"/>
          </p:cNvPr>
          <p:cNvGraphicFramePr>
            <a:graphicFrameLocks noChangeAspect="1"/>
          </p:cNvGraphicFramePr>
          <p:nvPr>
            <p:extLst>
              <p:ext uri="{D42A27DB-BD31-4B8C-83A1-F6EECF244321}">
                <p14:modId xmlns:p14="http://schemas.microsoft.com/office/powerpoint/2010/main" val="4006289877"/>
              </p:ext>
            </p:extLst>
          </p:nvPr>
        </p:nvGraphicFramePr>
        <p:xfrm>
          <a:off x="5486400" y="5105400"/>
          <a:ext cx="804672" cy="628650"/>
        </p:xfrm>
        <a:graphic>
          <a:graphicData uri="http://schemas.openxmlformats.org/presentationml/2006/ole">
            <mc:AlternateContent xmlns:mc="http://schemas.openxmlformats.org/markup-compatibility/2006">
              <mc:Choice xmlns:v="urn:schemas-microsoft-com:vml" Requires="v">
                <p:oleObj spid="_x0000_s175166" name="Document" showAsIcon="1" r:id="rId7" imgW="914400" imgH="714240" progId="Word.Document.12">
                  <p:embed/>
                </p:oleObj>
              </mc:Choice>
              <mc:Fallback>
                <p:oleObj name="Document" showAsIcon="1" r:id="rId7" imgW="914400" imgH="714240" progId="Word.Document.12">
                  <p:embed/>
                  <p:pic>
                    <p:nvPicPr>
                      <p:cNvPr id="0" name="Picture 5"/>
                      <p:cNvPicPr>
                        <a:picLocks noChangeAspect="1" noChangeArrowheads="1"/>
                      </p:cNvPicPr>
                      <p:nvPr/>
                    </p:nvPicPr>
                    <p:blipFill>
                      <a:blip r:embed="rId8"/>
                      <a:srcRect/>
                      <a:stretch>
                        <a:fillRect/>
                      </a:stretch>
                    </p:blipFill>
                    <p:spPr bwMode="auto">
                      <a:xfrm>
                        <a:off x="5486400" y="5105400"/>
                        <a:ext cx="804672" cy="628650"/>
                      </a:xfrm>
                      <a:prstGeom prst="rect">
                        <a:avLst/>
                      </a:prstGeom>
                      <a:noFill/>
                      <a:ln w="9525">
                        <a:solidFill>
                          <a:srgbClr val="FF0000"/>
                        </a:solidFill>
                        <a:miter lim="800000"/>
                        <a:headEnd/>
                        <a:tailEnd/>
                      </a:ln>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555109468"/>
              </p:ext>
            </p:extLst>
          </p:nvPr>
        </p:nvGraphicFramePr>
        <p:xfrm>
          <a:off x="5867400" y="3657600"/>
          <a:ext cx="914400" cy="771525"/>
        </p:xfrm>
        <a:graphic>
          <a:graphicData uri="http://schemas.openxmlformats.org/presentationml/2006/ole">
            <mc:AlternateContent xmlns:mc="http://schemas.openxmlformats.org/markup-compatibility/2006">
              <mc:Choice xmlns:v="urn:schemas-microsoft-com:vml" Requires="v">
                <p:oleObj spid="_x0000_s175167" name="Document" showAsIcon="1" r:id="rId10" imgW="914400" imgH="771480" progId="Word.Document.12">
                  <p:embed/>
                </p:oleObj>
              </mc:Choice>
              <mc:Fallback>
                <p:oleObj name="Document" showAsIcon="1" r:id="rId10" imgW="914400" imgH="771480" progId="Word.Document.12">
                  <p:embed/>
                  <p:pic>
                    <p:nvPicPr>
                      <p:cNvPr id="0" name=""/>
                      <p:cNvPicPr/>
                      <p:nvPr/>
                    </p:nvPicPr>
                    <p:blipFill>
                      <a:blip r:embed="rId11"/>
                      <a:stretch>
                        <a:fillRect/>
                      </a:stretch>
                    </p:blipFill>
                    <p:spPr>
                      <a:xfrm>
                        <a:off x="5867400" y="3657600"/>
                        <a:ext cx="914400" cy="771525"/>
                      </a:xfrm>
                      <a:prstGeom prst="rect">
                        <a:avLst/>
                      </a:prstGeom>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Pledge</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algn="just">
              <a:lnSpc>
                <a:spcPct val="80000"/>
              </a:lnSpc>
            </a:pPr>
            <a:endParaRPr lang="en-US" sz="1400" dirty="0" smtClean="0"/>
          </a:p>
          <a:p>
            <a:pPr>
              <a:lnSpc>
                <a:spcPct val="90000"/>
              </a:lnSpc>
            </a:pPr>
            <a:r>
              <a:rPr lang="en-US" sz="1800" dirty="0" smtClean="0"/>
              <a:t>The Shares available in a Demat Account can be pledged – to avail of Loan – from our Bank – or  from  any other Bank / Firm.</a:t>
            </a:r>
          </a:p>
          <a:p>
            <a:pPr>
              <a:lnSpc>
                <a:spcPct val="90000"/>
              </a:lnSpc>
            </a:pPr>
            <a:endParaRPr lang="en-US" sz="1800" dirty="0" smtClean="0"/>
          </a:p>
          <a:p>
            <a:pPr>
              <a:lnSpc>
                <a:spcPct val="90000"/>
              </a:lnSpc>
            </a:pPr>
            <a:r>
              <a:rPr lang="en-US" sz="1800" dirty="0" smtClean="0">
                <a:solidFill>
                  <a:srgbClr val="FF0000"/>
                </a:solidFill>
              </a:rPr>
              <a:t>A Sample filled Pledge Form  is as under :  </a:t>
            </a:r>
          </a:p>
          <a:p>
            <a:pPr>
              <a:lnSpc>
                <a:spcPct val="90000"/>
              </a:lnSpc>
            </a:pPr>
            <a:endParaRPr lang="en-US" sz="1800" dirty="0" smtClean="0"/>
          </a:p>
          <a:p>
            <a:pPr>
              <a:lnSpc>
                <a:spcPct val="90000"/>
              </a:lnSpc>
            </a:pPr>
            <a:endParaRPr lang="en-US" sz="1800" dirty="0" smtClean="0"/>
          </a:p>
          <a:p>
            <a:r>
              <a:rPr lang="en-US" sz="1800" dirty="0" smtClean="0"/>
              <a:t>Like-wise, to  have the Shares released (Unpledged) – the Client needs to submit a fresh Pledge Form – with the option – ‘Release Pledge’ duly ticked.  </a:t>
            </a:r>
          </a:p>
          <a:p>
            <a:pPr>
              <a:buNone/>
            </a:pPr>
            <a:r>
              <a:rPr lang="en-US" sz="1800" dirty="0" smtClean="0"/>
              <a:t> 	</a:t>
            </a:r>
          </a:p>
          <a:p>
            <a:pPr>
              <a:lnSpc>
                <a:spcPct val="90000"/>
              </a:lnSpc>
            </a:pPr>
            <a:r>
              <a:rPr lang="en-US" sz="1800" dirty="0" smtClean="0"/>
              <a:t>Once the shares are pledged – the shares will reflect under status – ‘Pledged’ in the Client’s Demat Account.</a:t>
            </a:r>
          </a:p>
          <a:p>
            <a:pPr>
              <a:lnSpc>
                <a:spcPct val="90000"/>
              </a:lnSpc>
            </a:pPr>
            <a:endParaRPr lang="en-US" sz="1800" dirty="0" smtClean="0"/>
          </a:p>
          <a:p>
            <a:pPr>
              <a:lnSpc>
                <a:spcPct val="90000"/>
              </a:lnSpc>
            </a:pPr>
            <a:r>
              <a:rPr lang="en-US" sz="1800" dirty="0" smtClean="0">
                <a:solidFill>
                  <a:srgbClr val="FF0000"/>
                </a:solidFill>
              </a:rPr>
              <a:t>For better understanding  - Please find NSDL FAQ on Pledge.  </a:t>
            </a:r>
          </a:p>
          <a:p>
            <a:pPr>
              <a:lnSpc>
                <a:spcPct val="90000"/>
              </a:lnSpc>
            </a:pPr>
            <a:endParaRPr lang="en-US" sz="1800" dirty="0" smtClean="0"/>
          </a:p>
          <a:p>
            <a:pPr>
              <a:lnSpc>
                <a:spcPct val="90000"/>
              </a:lnSpc>
              <a:buNone/>
            </a:pPr>
            <a:r>
              <a:rPr lang="en-US" sz="1400" dirty="0" smtClean="0"/>
              <a:t>	</a:t>
            </a:r>
          </a:p>
          <a:p>
            <a:pPr>
              <a:lnSpc>
                <a:spcPct val="80000"/>
              </a:lnSpc>
            </a:pPr>
            <a:endParaRPr lang="en-US" sz="14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6131" name="Object 3">
            <a:hlinkClick r:id="" action="ppaction://ole?verb=1"/>
          </p:cNvPr>
          <p:cNvGraphicFramePr>
            <a:graphicFrameLocks noChangeAspect="1"/>
          </p:cNvGraphicFramePr>
          <p:nvPr>
            <p:extLst>
              <p:ext uri="{D42A27DB-BD31-4B8C-83A1-F6EECF244321}">
                <p14:modId xmlns:p14="http://schemas.microsoft.com/office/powerpoint/2010/main" val="586382657"/>
              </p:ext>
            </p:extLst>
          </p:nvPr>
        </p:nvGraphicFramePr>
        <p:xfrm>
          <a:off x="5334000" y="1905000"/>
          <a:ext cx="914400" cy="714375"/>
        </p:xfrm>
        <a:graphic>
          <a:graphicData uri="http://schemas.openxmlformats.org/presentationml/2006/ole">
            <mc:AlternateContent xmlns:mc="http://schemas.openxmlformats.org/markup-compatibility/2006">
              <mc:Choice xmlns:v="urn:schemas-microsoft-com:vml" Requires="v">
                <p:oleObj spid="_x0000_s176173" name="Document" showAsIcon="1" r:id="rId6" imgW="914400" imgH="714240" progId="Word.Document.12">
                  <p:embed/>
                </p:oleObj>
              </mc:Choice>
              <mc:Fallback>
                <p:oleObj name="Document" showAsIcon="1" r:id="rId6" imgW="914400" imgH="714240" progId="Word.Document.12">
                  <p:embed/>
                  <p:pic>
                    <p:nvPicPr>
                      <p:cNvPr id="0" name="Picture 3"/>
                      <p:cNvPicPr>
                        <a:picLocks noChangeAspect="1" noChangeArrowheads="1"/>
                      </p:cNvPicPr>
                      <p:nvPr/>
                    </p:nvPicPr>
                    <p:blipFill>
                      <a:blip r:embed="rId7"/>
                      <a:srcRect/>
                      <a:stretch>
                        <a:fillRect/>
                      </a:stretch>
                    </p:blipFill>
                    <p:spPr bwMode="auto">
                      <a:xfrm>
                        <a:off x="5334000" y="1905000"/>
                        <a:ext cx="914400" cy="7143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hlinkClick r:id="rId8"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graphicFrame>
        <p:nvGraphicFramePr>
          <p:cNvPr id="2" name="Object 1"/>
          <p:cNvGraphicFramePr>
            <a:graphicFrameLocks noChangeAspect="1"/>
          </p:cNvGraphicFramePr>
          <p:nvPr>
            <p:extLst>
              <p:ext uri="{D42A27DB-BD31-4B8C-83A1-F6EECF244321}">
                <p14:modId xmlns:p14="http://schemas.microsoft.com/office/powerpoint/2010/main" val="1281151883"/>
              </p:ext>
            </p:extLst>
          </p:nvPr>
        </p:nvGraphicFramePr>
        <p:xfrm>
          <a:off x="6578943" y="4648200"/>
          <a:ext cx="914400" cy="771525"/>
        </p:xfrm>
        <a:graphic>
          <a:graphicData uri="http://schemas.openxmlformats.org/presentationml/2006/ole">
            <mc:AlternateContent xmlns:mc="http://schemas.openxmlformats.org/markup-compatibility/2006">
              <mc:Choice xmlns:v="urn:schemas-microsoft-com:vml" Requires="v">
                <p:oleObj spid="_x0000_s176174" name="Document" showAsIcon="1" r:id="rId10" imgW="914400" imgH="771480" progId="Word.Document.12">
                  <p:embed/>
                </p:oleObj>
              </mc:Choice>
              <mc:Fallback>
                <p:oleObj name="Document" showAsIcon="1" r:id="rId10" imgW="914400" imgH="771480" progId="Word.Document.12">
                  <p:embed/>
                  <p:pic>
                    <p:nvPicPr>
                      <p:cNvPr id="0" name=""/>
                      <p:cNvPicPr/>
                      <p:nvPr/>
                    </p:nvPicPr>
                    <p:blipFill>
                      <a:blip r:embed="rId11"/>
                      <a:stretch>
                        <a:fillRect/>
                      </a:stretch>
                    </p:blipFill>
                    <p:spPr>
                      <a:xfrm>
                        <a:off x="6578943" y="4648200"/>
                        <a:ext cx="914400" cy="771525"/>
                      </a:xfrm>
                      <a:prstGeom prst="rect">
                        <a:avLst/>
                      </a:prstGeom>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Account Maintenance</a:t>
            </a:r>
          </a:p>
        </p:txBody>
      </p:sp>
      <p:sp>
        <p:nvSpPr>
          <p:cNvPr id="10243" name="Rectangle 3" descr="Rectangle: Click to edit Master text styles&#10;Second level&#10;Third level&#10;Fourth level&#10;Fifth level"/>
          <p:cNvSpPr>
            <a:spLocks noGrp="1" noChangeArrowheads="1"/>
          </p:cNvSpPr>
          <p:nvPr>
            <p:ph type="body" idx="1"/>
          </p:nvPr>
        </p:nvSpPr>
        <p:spPr>
          <a:xfrm>
            <a:off x="266700" y="840259"/>
            <a:ext cx="8686800" cy="5638800"/>
          </a:xfrm>
        </p:spPr>
        <p:txBody>
          <a:bodyPr>
            <a:normAutofit/>
          </a:bodyPr>
          <a:lstStyle/>
          <a:p>
            <a:pPr algn="just">
              <a:lnSpc>
                <a:spcPct val="80000"/>
              </a:lnSpc>
            </a:pPr>
            <a:endParaRPr lang="en-US" sz="1800" dirty="0" smtClean="0"/>
          </a:p>
          <a:p>
            <a:pPr>
              <a:lnSpc>
                <a:spcPct val="80000"/>
              </a:lnSpc>
            </a:pPr>
            <a:r>
              <a:rPr lang="en-US" sz="1800" dirty="0" smtClean="0"/>
              <a:t>Like in a Bank Account – A Client will have number of Account Maintenance Requests – </a:t>
            </a:r>
          </a:p>
          <a:p>
            <a:pPr>
              <a:lnSpc>
                <a:spcPct val="80000"/>
              </a:lnSpc>
            </a:pPr>
            <a:endParaRPr lang="en-US" sz="1800" dirty="0" smtClean="0"/>
          </a:p>
          <a:p>
            <a:pPr>
              <a:lnSpc>
                <a:spcPct val="110000"/>
              </a:lnSpc>
              <a:buNone/>
            </a:pPr>
            <a:r>
              <a:rPr lang="en-US" sz="1800" dirty="0" smtClean="0"/>
              <a:t>	- Change of Address</a:t>
            </a:r>
          </a:p>
          <a:p>
            <a:pPr>
              <a:lnSpc>
                <a:spcPct val="110000"/>
              </a:lnSpc>
              <a:buNone/>
            </a:pPr>
            <a:r>
              <a:rPr lang="en-US" sz="1800" dirty="0" smtClean="0"/>
              <a:t>	- Register a Nominee  in Demat Account</a:t>
            </a:r>
          </a:p>
          <a:p>
            <a:pPr>
              <a:lnSpc>
                <a:spcPct val="110000"/>
              </a:lnSpc>
              <a:buNone/>
            </a:pPr>
            <a:r>
              <a:rPr lang="en-US" sz="1800" dirty="0" smtClean="0"/>
              <a:t>	- Appoint a Power of Attorney  (POA)</a:t>
            </a:r>
          </a:p>
          <a:p>
            <a:pPr>
              <a:lnSpc>
                <a:spcPct val="110000"/>
              </a:lnSpc>
              <a:buNone/>
            </a:pPr>
            <a:r>
              <a:rPr lang="en-US" sz="1800" dirty="0" smtClean="0"/>
              <a:t>	- Update Signature in Demat Account</a:t>
            </a:r>
          </a:p>
          <a:p>
            <a:pPr>
              <a:lnSpc>
                <a:spcPct val="110000"/>
              </a:lnSpc>
              <a:buNone/>
            </a:pPr>
            <a:r>
              <a:rPr lang="en-US" sz="1800" dirty="0" smtClean="0"/>
              <a:t>	- Request for Freeze / Unfreeze of Demat Account  (to prevent unauthorised use)</a:t>
            </a:r>
          </a:p>
          <a:p>
            <a:pPr>
              <a:lnSpc>
                <a:spcPct val="110000"/>
              </a:lnSpc>
              <a:buNone/>
            </a:pPr>
            <a:r>
              <a:rPr lang="en-US" sz="1800" dirty="0" smtClean="0"/>
              <a:t>	- Request for change in linked Bank Account – where Dividend is received</a:t>
            </a:r>
          </a:p>
          <a:p>
            <a:pPr>
              <a:lnSpc>
                <a:spcPct val="110000"/>
              </a:lnSpc>
              <a:buNone/>
            </a:pPr>
            <a:r>
              <a:rPr lang="en-US" sz="1800" dirty="0" smtClean="0"/>
              <a:t>	- Request for Issuance of Delivery Instruction Booklet  / Inter Depository Booklet</a:t>
            </a:r>
          </a:p>
          <a:p>
            <a:pPr>
              <a:lnSpc>
                <a:spcPct val="110000"/>
              </a:lnSpc>
              <a:buNone/>
            </a:pPr>
            <a:r>
              <a:rPr lang="en-US" sz="1800" dirty="0" smtClean="0"/>
              <a:t>	- Request for Duplicate Statement / Statement of Demat Account  for a Year , etc</a:t>
            </a:r>
          </a:p>
          <a:p>
            <a:pPr>
              <a:lnSpc>
                <a:spcPct val="80000"/>
              </a:lnSpc>
            </a:pPr>
            <a:endParaRPr lang="en-US" sz="1800" dirty="0" smtClean="0"/>
          </a:p>
          <a:p>
            <a:pPr>
              <a:lnSpc>
                <a:spcPct val="80000"/>
              </a:lnSpc>
            </a:pPr>
            <a:r>
              <a:rPr lang="en-US" sz="1800" dirty="0" smtClean="0">
                <a:solidFill>
                  <a:srgbClr val="FF0000"/>
                </a:solidFill>
              </a:rPr>
              <a:t>Checklist for each of the above Request types are as under :  </a:t>
            </a:r>
          </a:p>
          <a:p>
            <a:pPr>
              <a:lnSpc>
                <a:spcPct val="80000"/>
              </a:lnSpc>
            </a:pPr>
            <a:endParaRPr lang="en-US" sz="1800" dirty="0" smtClean="0"/>
          </a:p>
          <a:p>
            <a:pPr algn="just">
              <a:lnSpc>
                <a:spcPct val="80000"/>
              </a:lnSpc>
            </a:pPr>
            <a:r>
              <a:rPr lang="en-US" sz="1800" dirty="0" smtClean="0"/>
              <a:t>In case of any discrepancy, the same will be advised  to the Branch for regularisation.  </a:t>
            </a:r>
          </a:p>
          <a:p>
            <a:pPr algn="just">
              <a:lnSpc>
                <a:spcPct val="80000"/>
              </a:lnSpc>
              <a:buNone/>
            </a:pPr>
            <a:r>
              <a:rPr lang="en-US" sz="1800" dirty="0" smtClean="0"/>
              <a:t>	In case of non-regularisation within 2 Days, the documents will be returned to the Branch</a:t>
            </a:r>
          </a:p>
          <a:p>
            <a:pPr>
              <a:lnSpc>
                <a:spcPct val="90000"/>
              </a:lnSpc>
              <a:buNone/>
            </a:pPr>
            <a:endParaRPr lang="en-US" sz="1400" dirty="0" smtClean="0"/>
          </a:p>
          <a:p>
            <a:pPr>
              <a:lnSpc>
                <a:spcPct val="80000"/>
              </a:lnSpc>
            </a:pPr>
            <a:endParaRPr lang="en-US" sz="14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2516" name="Object 4">
            <a:hlinkClick r:id="" action="ppaction://ole?verb=1"/>
          </p:cNvPr>
          <p:cNvGraphicFramePr>
            <a:graphicFrameLocks noChangeAspect="1"/>
          </p:cNvGraphicFramePr>
          <p:nvPr>
            <p:extLst>
              <p:ext uri="{D42A27DB-BD31-4B8C-83A1-F6EECF244321}">
                <p14:modId xmlns:p14="http://schemas.microsoft.com/office/powerpoint/2010/main" val="26778672"/>
              </p:ext>
            </p:extLst>
          </p:nvPr>
        </p:nvGraphicFramePr>
        <p:xfrm>
          <a:off x="7315200" y="4724400"/>
          <a:ext cx="838200" cy="654844"/>
        </p:xfrm>
        <a:graphic>
          <a:graphicData uri="http://schemas.openxmlformats.org/presentationml/2006/ole">
            <mc:AlternateContent xmlns:mc="http://schemas.openxmlformats.org/markup-compatibility/2006">
              <mc:Choice xmlns:v="urn:schemas-microsoft-com:vml" Requires="v">
                <p:oleObj spid="_x0000_s192552" name="Worksheet" showAsIcon="1" r:id="rId6" imgW="914400" imgH="714240" progId="Excel.Sheet.12">
                  <p:embed/>
                </p:oleObj>
              </mc:Choice>
              <mc:Fallback>
                <p:oleObj name="Worksheet" showAsIcon="1" r:id="rId6" imgW="914400" imgH="714240" progId="Excel.Sheet.12">
                  <p:embed/>
                  <p:pic>
                    <p:nvPicPr>
                      <p:cNvPr id="0" name="Picture 4"/>
                      <p:cNvPicPr>
                        <a:picLocks noChangeAspect="1" noChangeArrowheads="1"/>
                      </p:cNvPicPr>
                      <p:nvPr/>
                    </p:nvPicPr>
                    <p:blipFill>
                      <a:blip r:embed="rId7"/>
                      <a:srcRect/>
                      <a:stretch>
                        <a:fillRect/>
                      </a:stretch>
                    </p:blipFill>
                    <p:spPr bwMode="auto">
                      <a:xfrm>
                        <a:off x="7315200" y="4724400"/>
                        <a:ext cx="838200" cy="65484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hlinkClick r:id="rId8"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Account Closure</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fontScale="92500" lnSpcReduction="20000"/>
          </a:bodyPr>
          <a:lstStyle/>
          <a:p>
            <a:pPr algn="just">
              <a:lnSpc>
                <a:spcPct val="80000"/>
              </a:lnSpc>
            </a:pPr>
            <a:endParaRPr lang="en-US" sz="1800" dirty="0" smtClean="0"/>
          </a:p>
          <a:p>
            <a:r>
              <a:rPr lang="en-US" sz="1900" dirty="0" smtClean="0"/>
              <a:t>A Client can close his Demat Account by submitting an Account  Closure form : </a:t>
            </a:r>
          </a:p>
          <a:p>
            <a:pPr>
              <a:buNone/>
            </a:pPr>
            <a:r>
              <a:rPr lang="en-US" sz="1900" dirty="0" smtClean="0">
                <a:solidFill>
                  <a:srgbClr val="FF0000"/>
                </a:solidFill>
              </a:rPr>
              <a:t>	</a:t>
            </a:r>
            <a:endParaRPr lang="en-US" sz="1900" dirty="0" smtClean="0"/>
          </a:p>
          <a:p>
            <a:endParaRPr lang="en-US" sz="1900" dirty="0" smtClean="0"/>
          </a:p>
          <a:p>
            <a:r>
              <a:rPr lang="en-US" sz="1900" dirty="0" smtClean="0"/>
              <a:t>Account Closure Checklist is as under :  </a:t>
            </a:r>
          </a:p>
          <a:p>
            <a:pPr>
              <a:buNone/>
            </a:pPr>
            <a:r>
              <a:rPr lang="en-US" sz="1900" dirty="0" smtClean="0"/>
              <a:t>	</a:t>
            </a:r>
          </a:p>
          <a:p>
            <a:pPr>
              <a:buNone/>
            </a:pPr>
            <a:r>
              <a:rPr lang="en-US" sz="1900" dirty="0" smtClean="0"/>
              <a:t>         </a:t>
            </a:r>
          </a:p>
          <a:p>
            <a:pPr>
              <a:buNone/>
            </a:pPr>
            <a:r>
              <a:rPr lang="en-US" sz="1900" dirty="0" smtClean="0">
                <a:solidFill>
                  <a:srgbClr val="FF0000"/>
                </a:solidFill>
              </a:rPr>
              <a:t>	</a:t>
            </a:r>
            <a:r>
              <a:rPr lang="en-US" sz="1900" u="sng" dirty="0" smtClean="0">
                <a:solidFill>
                  <a:srgbClr val="FF0000"/>
                </a:solidFill>
              </a:rPr>
              <a:t>Account Closure scenarios  – arising out of  Account Holder’s demise </a:t>
            </a:r>
          </a:p>
          <a:p>
            <a:endParaRPr lang="en-US" sz="1900" dirty="0" smtClean="0"/>
          </a:p>
          <a:p>
            <a:pPr>
              <a:lnSpc>
                <a:spcPct val="120000"/>
              </a:lnSpc>
              <a:buFont typeface="+mj-lt"/>
              <a:buAutoNum type="arabicPeriod"/>
            </a:pPr>
            <a:r>
              <a:rPr lang="en-US" sz="1900" dirty="0" smtClean="0"/>
              <a:t>Account Closure – on death of a Joint Holder</a:t>
            </a:r>
          </a:p>
          <a:p>
            <a:pPr>
              <a:lnSpc>
                <a:spcPct val="120000"/>
              </a:lnSpc>
              <a:buFont typeface="+mj-lt"/>
              <a:buAutoNum type="arabicPeriod"/>
            </a:pPr>
            <a:r>
              <a:rPr lang="en-US" sz="1900" dirty="0" smtClean="0"/>
              <a:t>Account Closure – on death of Sole Account Holder – where a Nomination is registered</a:t>
            </a:r>
          </a:p>
          <a:p>
            <a:pPr>
              <a:lnSpc>
                <a:spcPct val="120000"/>
              </a:lnSpc>
              <a:buFont typeface="+mj-lt"/>
              <a:buAutoNum type="arabicPeriod"/>
            </a:pPr>
            <a:r>
              <a:rPr lang="en-US" sz="1900" dirty="0" smtClean="0"/>
              <a:t>Account Closure – on death of Sole Account Holder – where there is No Nomination – and value of securities in Demat Account  is less than Rs. 5 Lakh</a:t>
            </a:r>
          </a:p>
          <a:p>
            <a:pPr>
              <a:lnSpc>
                <a:spcPct val="120000"/>
              </a:lnSpc>
              <a:buFont typeface="+mj-lt"/>
              <a:buAutoNum type="arabicPeriod"/>
            </a:pPr>
            <a:r>
              <a:rPr lang="en-US" sz="1900" dirty="0" smtClean="0"/>
              <a:t>Account Closure – on death of Sole Account Holder – where there is No Nomination – and value of securities in Demat Account  is more than Rs. 5 lakh</a:t>
            </a:r>
          </a:p>
          <a:p>
            <a:pPr>
              <a:buFont typeface="+mj-lt"/>
              <a:buAutoNum type="arabicPeriod"/>
            </a:pPr>
            <a:endParaRPr lang="en-US" sz="1900" dirty="0" smtClean="0"/>
          </a:p>
          <a:p>
            <a:pPr>
              <a:buNone/>
            </a:pPr>
            <a:r>
              <a:rPr lang="en-US" sz="1900" dirty="0" smtClean="0">
                <a:solidFill>
                  <a:srgbClr val="FF0000"/>
                </a:solidFill>
              </a:rPr>
              <a:t>      	Please find Formats  (Affidavits, NOC,  Checklist) for each of the above scenario.</a:t>
            </a:r>
            <a:endParaRPr lang="en-US" sz="1800" dirty="0" smtClean="0">
              <a:solidFill>
                <a:srgbClr val="FF0000"/>
              </a:solidFill>
            </a:endParaRPr>
          </a:p>
          <a:p>
            <a:pPr>
              <a:lnSpc>
                <a:spcPct val="80000"/>
              </a:lnSpc>
            </a:pPr>
            <a:endParaRPr lang="en-US" sz="1400" dirty="0" smtClean="0"/>
          </a:p>
          <a:p>
            <a:pPr>
              <a:lnSpc>
                <a:spcPct val="80000"/>
              </a:lnSpc>
              <a:buNone/>
            </a:pPr>
            <a:r>
              <a:rPr lang="en-US" sz="1400" dirty="0" smtClean="0"/>
              <a:t>	</a:t>
            </a: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3540" name="Object 4">
            <a:hlinkClick r:id="" action="ppaction://ole?verb=1"/>
          </p:cNvPr>
          <p:cNvGraphicFramePr>
            <a:graphicFrameLocks noChangeAspect="1"/>
          </p:cNvGraphicFramePr>
          <p:nvPr>
            <p:extLst>
              <p:ext uri="{D42A27DB-BD31-4B8C-83A1-F6EECF244321}">
                <p14:modId xmlns:p14="http://schemas.microsoft.com/office/powerpoint/2010/main" val="717177600"/>
              </p:ext>
            </p:extLst>
          </p:nvPr>
        </p:nvGraphicFramePr>
        <p:xfrm>
          <a:off x="7010400" y="1600200"/>
          <a:ext cx="914400" cy="714375"/>
        </p:xfrm>
        <a:graphic>
          <a:graphicData uri="http://schemas.openxmlformats.org/presentationml/2006/ole">
            <mc:AlternateContent xmlns:mc="http://schemas.openxmlformats.org/markup-compatibility/2006">
              <mc:Choice xmlns:v="urn:schemas-microsoft-com:vml" Requires="v">
                <p:oleObj spid="_x0000_s193597" name="Document" showAsIcon="1" r:id="rId6" imgW="914400" imgH="714240" progId="Word.Document.12">
                  <p:embed/>
                </p:oleObj>
              </mc:Choice>
              <mc:Fallback>
                <p:oleObj name="Document" showAsIcon="1" r:id="rId6" imgW="914400" imgH="714240" progId="Word.Document.12">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1600200"/>
                        <a:ext cx="914400" cy="7143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3541" name="Object 5">
            <a:hlinkClick r:id="" action="ppaction://ole?verb=1"/>
          </p:cNvPr>
          <p:cNvGraphicFramePr>
            <a:graphicFrameLocks noChangeAspect="1"/>
          </p:cNvGraphicFramePr>
          <p:nvPr>
            <p:extLst>
              <p:ext uri="{D42A27DB-BD31-4B8C-83A1-F6EECF244321}">
                <p14:modId xmlns:p14="http://schemas.microsoft.com/office/powerpoint/2010/main" val="2690730783"/>
              </p:ext>
            </p:extLst>
          </p:nvPr>
        </p:nvGraphicFramePr>
        <p:xfrm>
          <a:off x="4419600" y="1952625"/>
          <a:ext cx="914400" cy="714375"/>
        </p:xfrm>
        <a:graphic>
          <a:graphicData uri="http://schemas.openxmlformats.org/presentationml/2006/ole">
            <mc:AlternateContent xmlns:mc="http://schemas.openxmlformats.org/markup-compatibility/2006">
              <mc:Choice xmlns:v="urn:schemas-microsoft-com:vml" Requires="v">
                <p:oleObj spid="_x0000_s193598" name="Worksheet" showAsIcon="1" r:id="rId9" imgW="914400" imgH="714240" progId="Excel.Sheet.12">
                  <p:embed/>
                </p:oleObj>
              </mc:Choice>
              <mc:Fallback>
                <p:oleObj name="Worksheet" showAsIcon="1" r:id="rId9" imgW="914400" imgH="714240" progId="Excel.Sheet.12">
                  <p:embed/>
                  <p:pic>
                    <p:nvPicPr>
                      <p:cNvPr id="0" name="Picture 5"/>
                      <p:cNvPicPr>
                        <a:picLocks noChangeAspect="1" noChangeArrowheads="1"/>
                      </p:cNvPicPr>
                      <p:nvPr/>
                    </p:nvPicPr>
                    <p:blipFill>
                      <a:blip r:embed="rId10"/>
                      <a:srcRect/>
                      <a:stretch>
                        <a:fillRect/>
                      </a:stretch>
                    </p:blipFill>
                    <p:spPr bwMode="auto">
                      <a:xfrm>
                        <a:off x="4419600" y="1952625"/>
                        <a:ext cx="914400" cy="7143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hlinkClick r:id="rId11"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Billing</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a:buNone/>
            </a:pPr>
            <a:r>
              <a:rPr lang="en-US" sz="1400" dirty="0" smtClean="0">
                <a:solidFill>
                  <a:srgbClr val="FF0000"/>
                </a:solidFill>
              </a:rPr>
              <a:t>	</a:t>
            </a:r>
            <a:endParaRPr lang="en-US" sz="1800" dirty="0" smtClean="0">
              <a:solidFill>
                <a:srgbClr val="FF0000"/>
              </a:solidFill>
            </a:endParaRPr>
          </a:p>
          <a:p>
            <a:pPr algn="just">
              <a:lnSpc>
                <a:spcPct val="80000"/>
              </a:lnSpc>
            </a:pPr>
            <a:r>
              <a:rPr lang="en-US" sz="1800" dirty="0" smtClean="0">
                <a:cs typeface="Arial" pitchFamily="34" charset="0"/>
              </a:rPr>
              <a:t>The Client is billed – for the first time  - in the Month in which the Account is opened.  </a:t>
            </a:r>
          </a:p>
          <a:p>
            <a:pPr algn="just">
              <a:lnSpc>
                <a:spcPct val="80000"/>
              </a:lnSpc>
              <a:buNone/>
            </a:pPr>
            <a:r>
              <a:rPr lang="en-US" sz="1800" dirty="0" smtClean="0">
                <a:cs typeface="Arial" pitchFamily="34" charset="0"/>
              </a:rPr>
              <a:t>	</a:t>
            </a:r>
          </a:p>
          <a:p>
            <a:pPr algn="just">
              <a:lnSpc>
                <a:spcPct val="80000"/>
              </a:lnSpc>
            </a:pPr>
            <a:r>
              <a:rPr lang="en-US" sz="1800" dirty="0" smtClean="0">
                <a:solidFill>
                  <a:srgbClr val="FF0000"/>
                </a:solidFill>
                <a:cs typeface="Arial" pitchFamily="34" charset="0"/>
              </a:rPr>
              <a:t>Sample Bill as under : </a:t>
            </a:r>
          </a:p>
          <a:p>
            <a:pPr algn="just">
              <a:lnSpc>
                <a:spcPct val="80000"/>
              </a:lnSpc>
            </a:pPr>
            <a:endParaRPr lang="en-US" sz="1800" dirty="0" smtClean="0">
              <a:cs typeface="Arial" pitchFamily="34" charset="0"/>
            </a:endParaRPr>
          </a:p>
          <a:p>
            <a:pPr algn="just">
              <a:lnSpc>
                <a:spcPct val="80000"/>
              </a:lnSpc>
            </a:pPr>
            <a:endParaRPr lang="en-US" sz="1800" dirty="0" smtClean="0">
              <a:cs typeface="Arial" pitchFamily="34" charset="0"/>
            </a:endParaRPr>
          </a:p>
          <a:p>
            <a:pPr algn="just">
              <a:lnSpc>
                <a:spcPct val="80000"/>
              </a:lnSpc>
            </a:pPr>
            <a:r>
              <a:rPr lang="en-US" sz="1800" dirty="0" smtClean="0">
                <a:cs typeface="Arial" pitchFamily="34" charset="0"/>
              </a:rPr>
              <a:t>Thereafter the Client is billed – in the month – in which he does transactions.  </a:t>
            </a:r>
          </a:p>
          <a:p>
            <a:pPr algn="just">
              <a:lnSpc>
                <a:spcPct val="80000"/>
              </a:lnSpc>
              <a:buNone/>
            </a:pPr>
            <a:r>
              <a:rPr lang="en-US" sz="1800" dirty="0" smtClean="0">
                <a:cs typeface="Arial" pitchFamily="34" charset="0"/>
              </a:rPr>
              <a:t>	</a:t>
            </a:r>
          </a:p>
          <a:p>
            <a:pPr algn="just">
              <a:lnSpc>
                <a:spcPct val="80000"/>
              </a:lnSpc>
            </a:pPr>
            <a:r>
              <a:rPr lang="en-US" sz="1800" dirty="0" smtClean="0">
                <a:cs typeface="Arial" pitchFamily="34" charset="0"/>
              </a:rPr>
              <a:t>The Bills  – are debited from the Client’s Bank Account – registered at time of Account Opening.  You can see the Bank Account that is registered for debit of Charges  in ‘DP Smart’ </a:t>
            </a:r>
          </a:p>
          <a:p>
            <a:pPr algn="just">
              <a:lnSpc>
                <a:spcPct val="80000"/>
              </a:lnSpc>
            </a:pPr>
            <a:endParaRPr lang="en-US" sz="1800" dirty="0" smtClean="0">
              <a:cs typeface="Arial" pitchFamily="34" charset="0"/>
            </a:endParaRPr>
          </a:p>
          <a:p>
            <a:pPr algn="just">
              <a:lnSpc>
                <a:spcPct val="80000"/>
              </a:lnSpc>
            </a:pPr>
            <a:r>
              <a:rPr lang="en-US" sz="1800" dirty="0" smtClean="0">
                <a:cs typeface="Arial" pitchFamily="34" charset="0"/>
              </a:rPr>
              <a:t>The Bill is debited to the Client’s Bank Account – by 20</a:t>
            </a:r>
            <a:r>
              <a:rPr lang="en-US" sz="1800" baseline="30000" dirty="0" smtClean="0">
                <a:cs typeface="Arial" pitchFamily="34" charset="0"/>
              </a:rPr>
              <a:t>th</a:t>
            </a:r>
            <a:r>
              <a:rPr lang="en-US" sz="1800" dirty="0" smtClean="0">
                <a:cs typeface="Arial" pitchFamily="34" charset="0"/>
              </a:rPr>
              <a:t> of the following month.</a:t>
            </a:r>
          </a:p>
          <a:p>
            <a:pPr algn="just">
              <a:lnSpc>
                <a:spcPct val="80000"/>
              </a:lnSpc>
            </a:pPr>
            <a:endParaRPr lang="en-US" sz="1800" dirty="0" smtClean="0">
              <a:cs typeface="Arial" pitchFamily="34" charset="0"/>
            </a:endParaRPr>
          </a:p>
          <a:p>
            <a:pPr algn="just">
              <a:lnSpc>
                <a:spcPct val="80000"/>
              </a:lnSpc>
            </a:pPr>
            <a:r>
              <a:rPr lang="en-US" sz="1800" dirty="0" smtClean="0">
                <a:cs typeface="Arial" pitchFamily="34" charset="0"/>
              </a:rPr>
              <a:t>In case of non payment of dues – Notice is sent to Client  - by Demat Ops.  </a:t>
            </a:r>
          </a:p>
          <a:p>
            <a:pPr algn="just">
              <a:lnSpc>
                <a:spcPct val="80000"/>
              </a:lnSpc>
              <a:buNone/>
            </a:pPr>
            <a:r>
              <a:rPr lang="en-US" sz="1800" dirty="0" smtClean="0">
                <a:cs typeface="Arial" pitchFamily="34" charset="0"/>
              </a:rPr>
              <a:t>	Account is suspended if dues remain unpaid.  </a:t>
            </a:r>
          </a:p>
          <a:p>
            <a:pPr algn="just">
              <a:lnSpc>
                <a:spcPct val="80000"/>
              </a:lnSpc>
              <a:buNone/>
            </a:pPr>
            <a:endParaRPr lang="en-US" sz="1800" dirty="0" smtClean="0">
              <a:solidFill>
                <a:srgbClr val="FF0000"/>
              </a:solidFill>
              <a:cs typeface="Arial" pitchFamily="34" charset="0"/>
            </a:endParaRPr>
          </a:p>
          <a:p>
            <a:pPr algn="just">
              <a:lnSpc>
                <a:spcPct val="80000"/>
              </a:lnSpc>
            </a:pPr>
            <a:r>
              <a:rPr lang="en-US" sz="1800" dirty="0" smtClean="0">
                <a:solidFill>
                  <a:srgbClr val="FF0000"/>
                </a:solidFill>
                <a:cs typeface="Arial" pitchFamily="34" charset="0"/>
              </a:rPr>
              <a:t>Sample Notice letter as under : </a:t>
            </a:r>
          </a:p>
          <a:p>
            <a:endParaRPr lang="en-US" sz="1400" dirty="0" smtClean="0"/>
          </a:p>
          <a:p>
            <a:endParaRPr lang="en-US" sz="14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5587" name="Object 3">
            <a:hlinkClick r:id="" action="ppaction://ole?verb=1"/>
          </p:cNvPr>
          <p:cNvGraphicFramePr>
            <a:graphicFrameLocks noChangeAspect="1"/>
          </p:cNvGraphicFramePr>
          <p:nvPr>
            <p:extLst>
              <p:ext uri="{D42A27DB-BD31-4B8C-83A1-F6EECF244321}">
                <p14:modId xmlns:p14="http://schemas.microsoft.com/office/powerpoint/2010/main" val="747592236"/>
              </p:ext>
            </p:extLst>
          </p:nvPr>
        </p:nvGraphicFramePr>
        <p:xfrm>
          <a:off x="3276600" y="1752600"/>
          <a:ext cx="685800" cy="534988"/>
        </p:xfrm>
        <a:graphic>
          <a:graphicData uri="http://schemas.openxmlformats.org/presentationml/2006/ole">
            <mc:AlternateContent xmlns:mc="http://schemas.openxmlformats.org/markup-compatibility/2006">
              <mc:Choice xmlns:v="urn:schemas-microsoft-com:vml" Requires="v">
                <p:oleObj spid="_x0000_s195629" name="Document" showAsIcon="1" r:id="rId6" imgW="914400" imgH="714240" progId="Word.Document.8">
                  <p:embed/>
                </p:oleObj>
              </mc:Choice>
              <mc:Fallback>
                <p:oleObj name="Document" showAsIcon="1" r:id="rId6" imgW="914400" imgH="714240"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1752600"/>
                        <a:ext cx="685800" cy="534988"/>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88" name="Object 4">
            <a:hlinkClick r:id="" action="ppaction://ole?verb=1"/>
          </p:cNvPr>
          <p:cNvGraphicFramePr>
            <a:graphicFrameLocks noChangeAspect="1"/>
          </p:cNvGraphicFramePr>
          <p:nvPr>
            <p:extLst>
              <p:ext uri="{D42A27DB-BD31-4B8C-83A1-F6EECF244321}">
                <p14:modId xmlns:p14="http://schemas.microsoft.com/office/powerpoint/2010/main" val="2761992938"/>
              </p:ext>
            </p:extLst>
          </p:nvPr>
        </p:nvGraphicFramePr>
        <p:xfrm>
          <a:off x="5334000" y="5405952"/>
          <a:ext cx="762000" cy="595313"/>
        </p:xfrm>
        <a:graphic>
          <a:graphicData uri="http://schemas.openxmlformats.org/presentationml/2006/ole">
            <mc:AlternateContent xmlns:mc="http://schemas.openxmlformats.org/markup-compatibility/2006">
              <mc:Choice xmlns:v="urn:schemas-microsoft-com:vml" Requires="v">
                <p:oleObj spid="_x0000_s195630" name="Document" showAsIcon="1" r:id="rId9" imgW="914400" imgH="714240" progId="Word.Document.8">
                  <p:embed/>
                </p:oleObj>
              </mc:Choice>
              <mc:Fallback>
                <p:oleObj name="Document" showAsIcon="1" r:id="rId9" imgW="914400" imgH="714240" progId="Word.Document.8">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0" y="5405952"/>
                        <a:ext cx="762000" cy="595313"/>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hlinkClick r:id="rId11"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Statement</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a:buNone/>
            </a:pPr>
            <a:r>
              <a:rPr lang="en-US" sz="1400" dirty="0" smtClean="0">
                <a:solidFill>
                  <a:srgbClr val="FF0000"/>
                </a:solidFill>
              </a:rPr>
              <a:t>	</a:t>
            </a:r>
          </a:p>
          <a:p>
            <a:pPr algn="just"/>
            <a:r>
              <a:rPr lang="en-US" sz="1800" dirty="0" smtClean="0">
                <a:cs typeface="Arial" pitchFamily="34" charset="0"/>
              </a:rPr>
              <a:t>A Client is sent a Transaction Statement  - for the month – in which there are transactions in his Demat A/c . </a:t>
            </a:r>
          </a:p>
          <a:p>
            <a:pPr algn="just">
              <a:lnSpc>
                <a:spcPct val="80000"/>
              </a:lnSpc>
            </a:pPr>
            <a:endParaRPr lang="en-US" sz="1800" dirty="0" smtClean="0">
              <a:cs typeface="Arial" pitchFamily="34" charset="0"/>
            </a:endParaRPr>
          </a:p>
          <a:p>
            <a:pPr algn="just">
              <a:lnSpc>
                <a:spcPct val="80000"/>
              </a:lnSpc>
            </a:pPr>
            <a:r>
              <a:rPr lang="en-US" sz="1800" dirty="0" smtClean="0">
                <a:cs typeface="Arial" pitchFamily="34" charset="0"/>
              </a:rPr>
              <a:t>In case there are no transactions, a Nil Statement  is sent for the Year -  at Year-end  (31 March). </a:t>
            </a:r>
          </a:p>
          <a:p>
            <a:pPr algn="just">
              <a:lnSpc>
                <a:spcPct val="80000"/>
              </a:lnSpc>
              <a:buNone/>
            </a:pPr>
            <a:r>
              <a:rPr lang="en-US" sz="1800" dirty="0" smtClean="0">
                <a:solidFill>
                  <a:srgbClr val="FF0000"/>
                </a:solidFill>
                <a:cs typeface="Arial" pitchFamily="34" charset="0"/>
              </a:rPr>
              <a:t>	</a:t>
            </a:r>
          </a:p>
          <a:p>
            <a:pPr algn="just">
              <a:lnSpc>
                <a:spcPct val="80000"/>
              </a:lnSpc>
              <a:buNone/>
            </a:pPr>
            <a:r>
              <a:rPr lang="en-US" sz="1800" dirty="0" smtClean="0">
                <a:solidFill>
                  <a:srgbClr val="FF0000"/>
                </a:solidFill>
                <a:cs typeface="Arial" pitchFamily="34" charset="0"/>
              </a:rPr>
              <a:t>	</a:t>
            </a:r>
          </a:p>
          <a:p>
            <a:pPr algn="just">
              <a:lnSpc>
                <a:spcPct val="80000"/>
              </a:lnSpc>
            </a:pPr>
            <a:r>
              <a:rPr lang="en-US" sz="1800" dirty="0" smtClean="0">
                <a:solidFill>
                  <a:srgbClr val="FF0000"/>
                </a:solidFill>
                <a:cs typeface="Arial" pitchFamily="34" charset="0"/>
              </a:rPr>
              <a:t>A Sample Statement as under : </a:t>
            </a:r>
          </a:p>
          <a:p>
            <a:pPr algn="just">
              <a:lnSpc>
                <a:spcPct val="80000"/>
              </a:lnSpc>
            </a:pPr>
            <a:endParaRPr lang="en-US" sz="1800" dirty="0" smtClean="0">
              <a:cs typeface="Arial" pitchFamily="34" charset="0"/>
            </a:endParaRPr>
          </a:p>
          <a:p>
            <a:pPr algn="just">
              <a:lnSpc>
                <a:spcPct val="80000"/>
              </a:lnSpc>
            </a:pPr>
            <a:endParaRPr lang="en-US" sz="1800" dirty="0" smtClean="0">
              <a:cs typeface="Arial" pitchFamily="34" charset="0"/>
            </a:endParaRPr>
          </a:p>
          <a:p>
            <a:pPr algn="just"/>
            <a:r>
              <a:rPr lang="en-US" sz="1800" dirty="0" smtClean="0">
                <a:cs typeface="Arial" pitchFamily="34" charset="0"/>
              </a:rPr>
              <a:t>The Bills &amp; Statements are sent   by the Demat Ops  directly to the Client – </a:t>
            </a:r>
            <a:r>
              <a:rPr lang="en-US" sz="1800" u="sng" dirty="0" smtClean="0">
                <a:cs typeface="Arial" pitchFamily="34" charset="0"/>
              </a:rPr>
              <a:t>thru Ordinary Post</a:t>
            </a:r>
            <a:r>
              <a:rPr lang="en-US" sz="1800" dirty="0" smtClean="0">
                <a:cs typeface="Arial" pitchFamily="34" charset="0"/>
              </a:rPr>
              <a:t>. 	It usually is despatched by 7</a:t>
            </a:r>
            <a:r>
              <a:rPr lang="en-US" sz="1800" baseline="30000" dirty="0" smtClean="0">
                <a:cs typeface="Arial" pitchFamily="34" charset="0"/>
              </a:rPr>
              <a:t>th</a:t>
            </a:r>
            <a:r>
              <a:rPr lang="en-US" sz="1800" dirty="0" smtClean="0">
                <a:cs typeface="Arial" pitchFamily="34" charset="0"/>
              </a:rPr>
              <a:t> of the following Month.</a:t>
            </a:r>
          </a:p>
          <a:p>
            <a:pPr algn="just"/>
            <a:endParaRPr lang="en-US" sz="1800" dirty="0" smtClean="0">
              <a:cs typeface="Arial" pitchFamily="34" charset="0"/>
            </a:endParaRPr>
          </a:p>
          <a:p>
            <a:pPr algn="just"/>
            <a:r>
              <a:rPr lang="en-US" sz="1800" dirty="0" smtClean="0">
                <a:cs typeface="Arial" pitchFamily="34" charset="0"/>
              </a:rPr>
              <a:t>In case of Non Receipt / Query from Client – you can generate the same at Branch – basis a request signed by Any One of the Account  Holders.  As of now, there are no charges for these.</a:t>
            </a:r>
          </a:p>
          <a:p>
            <a:pPr>
              <a:lnSpc>
                <a:spcPct val="80000"/>
              </a:lnSpc>
            </a:pPr>
            <a:endParaRPr lang="en-US" sz="1800" b="1" dirty="0" smtClean="0">
              <a:cs typeface="Arial" pitchFamily="34" charset="0"/>
            </a:endParaRPr>
          </a:p>
          <a:p>
            <a:pPr algn="just">
              <a:lnSpc>
                <a:spcPct val="80000"/>
              </a:lnSpc>
              <a:buNone/>
            </a:pPr>
            <a:endParaRPr lang="en-US" sz="1800" dirty="0" smtClean="0">
              <a:cs typeface="Arial" pitchFamily="34" charset="0"/>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6612" name="Object 4">
            <a:hlinkClick r:id="" action="ppaction://ole?verb=1"/>
          </p:cNvPr>
          <p:cNvGraphicFramePr>
            <a:graphicFrameLocks noChangeAspect="1"/>
          </p:cNvGraphicFramePr>
          <p:nvPr>
            <p:extLst>
              <p:ext uri="{D42A27DB-BD31-4B8C-83A1-F6EECF244321}">
                <p14:modId xmlns:p14="http://schemas.microsoft.com/office/powerpoint/2010/main" val="197942321"/>
              </p:ext>
            </p:extLst>
          </p:nvPr>
        </p:nvGraphicFramePr>
        <p:xfrm>
          <a:off x="4191000" y="3048000"/>
          <a:ext cx="685800" cy="534988"/>
        </p:xfrm>
        <a:graphic>
          <a:graphicData uri="http://schemas.openxmlformats.org/presentationml/2006/ole">
            <mc:AlternateContent xmlns:mc="http://schemas.openxmlformats.org/markup-compatibility/2006">
              <mc:Choice xmlns:v="urn:schemas-microsoft-com:vml" Requires="v">
                <p:oleObj spid="_x0000_s196633" name="Document" showAsIcon="1" r:id="rId6" imgW="914400" imgH="714240" progId="Word.Document.8">
                  <p:embed/>
                </p:oleObj>
              </mc:Choice>
              <mc:Fallback>
                <p:oleObj name="Document" showAsIcon="1" r:id="rId6" imgW="914400" imgH="714240" progId="Word.Document.8">
                  <p:embed/>
                  <p:pic>
                    <p:nvPicPr>
                      <p:cNvPr id="0" name="Picture 4"/>
                      <p:cNvPicPr>
                        <a:picLocks noChangeAspect="1" noChangeArrowheads="1"/>
                      </p:cNvPicPr>
                      <p:nvPr/>
                    </p:nvPicPr>
                    <p:blipFill>
                      <a:blip r:embed="rId7"/>
                      <a:srcRect/>
                      <a:stretch>
                        <a:fillRect/>
                      </a:stretch>
                    </p:blipFill>
                    <p:spPr bwMode="auto">
                      <a:xfrm>
                        <a:off x="4191000" y="3048000"/>
                        <a:ext cx="685800" cy="534988"/>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hlinkClick r:id="rId8"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Exceptions</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endParaRPr lang="en-US" sz="1800" u="sng" dirty="0" smtClean="0">
              <a:solidFill>
                <a:srgbClr val="0000CC"/>
              </a:solidFill>
            </a:endParaRPr>
          </a:p>
          <a:p>
            <a:r>
              <a:rPr lang="en-US" sz="1800" u="sng" dirty="0" smtClean="0">
                <a:solidFill>
                  <a:srgbClr val="FF0000"/>
                </a:solidFill>
              </a:rPr>
              <a:t>Preferential  Tariff  </a:t>
            </a:r>
            <a:r>
              <a:rPr lang="en-US" sz="1800" dirty="0" smtClean="0"/>
              <a:t>– </a:t>
            </a:r>
          </a:p>
          <a:p>
            <a:pPr>
              <a:buNone/>
            </a:pPr>
            <a:r>
              <a:rPr lang="en-US" sz="1800" dirty="0" smtClean="0"/>
              <a:t>	The standard Tariff applicable on Demat Accounts – is as under :  </a:t>
            </a:r>
          </a:p>
          <a:p>
            <a:pPr algn="just">
              <a:buNone/>
            </a:pPr>
            <a:r>
              <a:rPr lang="en-US" sz="1800" dirty="0" smtClean="0"/>
              <a:t>	</a:t>
            </a:r>
          </a:p>
          <a:p>
            <a:pPr algn="just">
              <a:buNone/>
            </a:pPr>
            <a:r>
              <a:rPr lang="en-US" sz="1800" dirty="0" smtClean="0"/>
              <a:t>	In case you want a Preferential Tariff for your Client, you can select from amongst the following three – duly approved by your Branch Manager – and then signed by Client.  </a:t>
            </a:r>
          </a:p>
          <a:p>
            <a:pPr algn="just">
              <a:buNone/>
            </a:pPr>
            <a:r>
              <a:rPr lang="en-US" sz="1800" dirty="0" smtClean="0"/>
              <a:t>	</a:t>
            </a:r>
          </a:p>
          <a:p>
            <a:pPr algn="just"/>
            <a:endParaRPr lang="en-US" sz="1800" u="sng" dirty="0" smtClean="0">
              <a:solidFill>
                <a:srgbClr val="FF0000"/>
              </a:solidFill>
            </a:endParaRPr>
          </a:p>
          <a:p>
            <a:pPr algn="just"/>
            <a:endParaRPr lang="en-US" sz="1800" u="sng" dirty="0" smtClean="0">
              <a:solidFill>
                <a:srgbClr val="FF0000"/>
              </a:solidFill>
            </a:endParaRPr>
          </a:p>
          <a:p>
            <a:pPr algn="just"/>
            <a:r>
              <a:rPr lang="en-US" sz="1800" u="sng" dirty="0" smtClean="0">
                <a:solidFill>
                  <a:srgbClr val="FF0000"/>
                </a:solidFill>
              </a:rPr>
              <a:t>Waiver / Reversal of Demat Charges </a:t>
            </a:r>
            <a:r>
              <a:rPr lang="en-US" sz="1800" dirty="0" smtClean="0"/>
              <a:t>– For this, please forward the request – on Email - duly approved by your Branch Manager.  Do mention  - a) Amount to waive or reverse b) Demat Account Number c) The Tariff to be applied going forward in that Demat Account.  The said amount will be debited to Branch Demat  Income line.</a:t>
            </a:r>
          </a:p>
          <a:p>
            <a:pPr algn="just"/>
            <a:endParaRPr lang="en-US" sz="1500" dirty="0" smtClean="0"/>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7635" name="Object 3">
            <a:hlinkClick r:id="" action="ppaction://ole?verb=1"/>
          </p:cNvPr>
          <p:cNvGraphicFramePr>
            <a:graphicFrameLocks noChangeAspect="1"/>
          </p:cNvGraphicFramePr>
          <p:nvPr>
            <p:extLst>
              <p:ext uri="{D42A27DB-BD31-4B8C-83A1-F6EECF244321}">
                <p14:modId xmlns:p14="http://schemas.microsoft.com/office/powerpoint/2010/main" val="3924654078"/>
              </p:ext>
            </p:extLst>
          </p:nvPr>
        </p:nvGraphicFramePr>
        <p:xfrm>
          <a:off x="7010400" y="1371600"/>
          <a:ext cx="685800" cy="535781"/>
        </p:xfrm>
        <a:graphic>
          <a:graphicData uri="http://schemas.openxmlformats.org/presentationml/2006/ole">
            <mc:AlternateContent xmlns:mc="http://schemas.openxmlformats.org/markup-compatibility/2006">
              <mc:Choice xmlns:v="urn:schemas-microsoft-com:vml" Requires="v">
                <p:oleObj spid="_x0000_s197755" name="Document" showAsIcon="1" r:id="rId6" imgW="914400" imgH="714240" progId="Word.Document.12">
                  <p:embed/>
                </p:oleObj>
              </mc:Choice>
              <mc:Fallback>
                <p:oleObj name="Document" showAsIcon="1" r:id="rId6" imgW="914400" imgH="714240" progId="Word.Documen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1371600"/>
                        <a:ext cx="685800" cy="53578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6" name="Object 4">
            <a:hlinkClick r:id="" action="ppaction://ole?verb=1"/>
          </p:cNvPr>
          <p:cNvGraphicFramePr>
            <a:graphicFrameLocks noChangeAspect="1"/>
          </p:cNvGraphicFramePr>
          <p:nvPr>
            <p:extLst>
              <p:ext uri="{D42A27DB-BD31-4B8C-83A1-F6EECF244321}">
                <p14:modId xmlns:p14="http://schemas.microsoft.com/office/powerpoint/2010/main" val="1345672037"/>
              </p:ext>
            </p:extLst>
          </p:nvPr>
        </p:nvGraphicFramePr>
        <p:xfrm>
          <a:off x="4953000" y="3124200"/>
          <a:ext cx="609600" cy="476250"/>
        </p:xfrm>
        <a:graphic>
          <a:graphicData uri="http://schemas.openxmlformats.org/presentationml/2006/ole">
            <mc:AlternateContent xmlns:mc="http://schemas.openxmlformats.org/markup-compatibility/2006">
              <mc:Choice xmlns:v="urn:schemas-microsoft-com:vml" Requires="v">
                <p:oleObj spid="_x0000_s197756" name="Document" showAsIcon="1" r:id="rId9" imgW="914400" imgH="714240" progId="Word.Document.12">
                  <p:embed/>
                </p:oleObj>
              </mc:Choice>
              <mc:Fallback>
                <p:oleObj name="Document" showAsIcon="1" r:id="rId9" imgW="914400" imgH="714240" progId="Word.Document.12">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3124200"/>
                        <a:ext cx="609600" cy="4762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7" name="Object 5">
            <a:hlinkClick r:id="" action="ppaction://ole?verb=1"/>
          </p:cNvPr>
          <p:cNvGraphicFramePr>
            <a:graphicFrameLocks noChangeAspect="1"/>
          </p:cNvGraphicFramePr>
          <p:nvPr>
            <p:extLst>
              <p:ext uri="{D42A27DB-BD31-4B8C-83A1-F6EECF244321}">
                <p14:modId xmlns:p14="http://schemas.microsoft.com/office/powerpoint/2010/main" val="597295644"/>
              </p:ext>
            </p:extLst>
          </p:nvPr>
        </p:nvGraphicFramePr>
        <p:xfrm>
          <a:off x="6019800" y="3124200"/>
          <a:ext cx="609600" cy="476250"/>
        </p:xfrm>
        <a:graphic>
          <a:graphicData uri="http://schemas.openxmlformats.org/presentationml/2006/ole">
            <mc:AlternateContent xmlns:mc="http://schemas.openxmlformats.org/markup-compatibility/2006">
              <mc:Choice xmlns:v="urn:schemas-microsoft-com:vml" Requires="v">
                <p:oleObj spid="_x0000_s197757" name="Document" showAsIcon="1" r:id="rId12" imgW="914400" imgH="714240" progId="Word.Document.12">
                  <p:embed/>
                </p:oleObj>
              </mc:Choice>
              <mc:Fallback>
                <p:oleObj name="Document" showAsIcon="1" r:id="rId12" imgW="914400" imgH="714240" progId="Word.Document.12">
                  <p:embed/>
                  <p:pic>
                    <p:nvPicPr>
                      <p:cNvPr id="0"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19800" y="3124200"/>
                        <a:ext cx="609600" cy="4762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8" name="Object 6">
            <a:hlinkClick r:id="" action="ppaction://ole?verb=1"/>
          </p:cNvPr>
          <p:cNvGraphicFramePr>
            <a:graphicFrameLocks noChangeAspect="1"/>
          </p:cNvGraphicFramePr>
          <p:nvPr>
            <p:extLst>
              <p:ext uri="{D42A27DB-BD31-4B8C-83A1-F6EECF244321}">
                <p14:modId xmlns:p14="http://schemas.microsoft.com/office/powerpoint/2010/main" val="2735768657"/>
              </p:ext>
            </p:extLst>
          </p:nvPr>
        </p:nvGraphicFramePr>
        <p:xfrm>
          <a:off x="7010400" y="3124200"/>
          <a:ext cx="585214" cy="457199"/>
        </p:xfrm>
        <a:graphic>
          <a:graphicData uri="http://schemas.openxmlformats.org/presentationml/2006/ole">
            <mc:AlternateContent xmlns:mc="http://schemas.openxmlformats.org/markup-compatibility/2006">
              <mc:Choice xmlns:v="urn:schemas-microsoft-com:vml" Requires="v">
                <p:oleObj spid="_x0000_s197758" name="Document" showAsIcon="1" r:id="rId15" imgW="914400" imgH="714240" progId="Word.Document.12">
                  <p:embed/>
                </p:oleObj>
              </mc:Choice>
              <mc:Fallback>
                <p:oleObj name="Document" showAsIcon="1" r:id="rId15" imgW="914400" imgH="714240" progId="Word.Document.12">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10400" y="3124200"/>
                        <a:ext cx="585214" cy="45719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a:hlinkClick r:id="rId17" action="ppaction://hlinksldjump"/>
          </p:cNvPr>
          <p:cNvSpPr/>
          <p:nvPr/>
        </p:nvSpPr>
        <p:spPr>
          <a:xfrm>
            <a:off x="8077200" y="59436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DP System</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762000"/>
            <a:ext cx="8686800" cy="5562600"/>
          </a:xfrm>
        </p:spPr>
        <p:txBody>
          <a:bodyPr>
            <a:normAutofit/>
          </a:bodyPr>
          <a:lstStyle/>
          <a:p>
            <a:pPr>
              <a:buNone/>
            </a:pPr>
            <a:r>
              <a:rPr lang="en-US" sz="1400" dirty="0" smtClean="0">
                <a:solidFill>
                  <a:srgbClr val="FF0000"/>
                </a:solidFill>
              </a:rPr>
              <a:t>	</a:t>
            </a:r>
            <a:endParaRPr lang="en-US" sz="1800" dirty="0" smtClean="0">
              <a:solidFill>
                <a:srgbClr val="FF0000"/>
              </a:solidFill>
            </a:endParaRPr>
          </a:p>
          <a:p>
            <a:r>
              <a:rPr lang="en-US" sz="1800" dirty="0" smtClean="0"/>
              <a:t>‘NSDL System’  is accessible at  Demat Ops (Hyderabad) only.  </a:t>
            </a:r>
          </a:p>
          <a:p>
            <a:pPr>
              <a:buNone/>
            </a:pPr>
            <a:r>
              <a:rPr lang="en-US" sz="1800" dirty="0" smtClean="0"/>
              <a:t>	The Branches instead have access to the Demat Back Office System – ‘DP Smart’ . </a:t>
            </a:r>
          </a:p>
          <a:p>
            <a:pPr>
              <a:lnSpc>
                <a:spcPct val="80000"/>
              </a:lnSpc>
            </a:pPr>
            <a:endParaRPr lang="en-US" sz="1800" dirty="0" smtClean="0"/>
          </a:p>
          <a:p>
            <a:r>
              <a:rPr lang="en-US" sz="1800" dirty="0" smtClean="0"/>
              <a:t>Each Branch should have 3 Maker / 3 Checker / 2 Super Checker ID’s.   </a:t>
            </a:r>
          </a:p>
          <a:p>
            <a:pPr>
              <a:buNone/>
            </a:pPr>
            <a:r>
              <a:rPr lang="en-US" sz="1800" dirty="0" smtClean="0"/>
              <a:t>	(Super Checker ID’s are required when you have to authorise any Instruction  of value above Rs.5 lakhs)</a:t>
            </a:r>
          </a:p>
          <a:p>
            <a:pPr>
              <a:lnSpc>
                <a:spcPct val="80000"/>
              </a:lnSpc>
            </a:pPr>
            <a:endParaRPr lang="en-US" sz="1800" dirty="0" smtClean="0"/>
          </a:p>
          <a:p>
            <a:pPr algn="just"/>
            <a:r>
              <a:rPr lang="en-US" sz="1800" dirty="0" smtClean="0">
                <a:solidFill>
                  <a:srgbClr val="FF0000"/>
                </a:solidFill>
              </a:rPr>
              <a:t>To get a Login Id created, please fill in the attached form </a:t>
            </a:r>
            <a:r>
              <a:rPr lang="en-US" sz="1800" dirty="0" smtClean="0"/>
              <a:t>- tick mark the relevant option (Maker / Checker / Super Checker) – get it signed by the Branch Manager - and give it to IT Support at your Branch.</a:t>
            </a:r>
          </a:p>
          <a:p>
            <a:pPr algn="just">
              <a:lnSpc>
                <a:spcPct val="80000"/>
              </a:lnSpc>
            </a:pPr>
            <a:endParaRPr lang="en-US" sz="1800" dirty="0" smtClean="0"/>
          </a:p>
          <a:p>
            <a:pPr algn="just">
              <a:lnSpc>
                <a:spcPct val="80000"/>
              </a:lnSpc>
            </a:pPr>
            <a:endParaRPr lang="en-US" sz="1800" dirty="0" smtClean="0"/>
          </a:p>
          <a:p>
            <a:pPr algn="just"/>
            <a:r>
              <a:rPr lang="en-US" sz="1800" dirty="0" smtClean="0"/>
              <a:t>Please find attached a word file – which shows, with print-screen - how to access common queries  in DP Smart  (How to check Balance in Account, check Client bills outstanding, generate Statements, Bills, check Shares available for Dematerialisation, etc ) </a:t>
            </a:r>
          </a:p>
          <a:p>
            <a:pPr algn="just">
              <a:lnSpc>
                <a:spcPct val="80000"/>
              </a:lnSpc>
            </a:pPr>
            <a:endParaRPr lang="en-US" sz="1800" dirty="0" smtClean="0">
              <a:solidFill>
                <a:srgbClr val="FF0000"/>
              </a:solidFill>
            </a:endParaRPr>
          </a:p>
          <a:p>
            <a:pPr algn="just">
              <a:lnSpc>
                <a:spcPct val="80000"/>
              </a:lnSpc>
            </a:pPr>
            <a:endParaRPr lang="en-US" sz="1800" dirty="0" smtClean="0"/>
          </a:p>
          <a:p>
            <a:pPr algn="just">
              <a:lnSpc>
                <a:spcPct val="80000"/>
              </a:lnSpc>
            </a:pPr>
            <a:endParaRPr lang="en-US" sz="1400" dirty="0" smtClean="0"/>
          </a:p>
          <a:p>
            <a:pPr>
              <a:buNone/>
            </a:pPr>
            <a:endParaRPr lang="en-US" sz="1400" dirty="0" smtClean="0">
              <a:solidFill>
                <a:srgbClr val="FF0000"/>
              </a:solidFill>
              <a:cs typeface="Arial" pitchFamily="34" charset="0"/>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06854" name="Object 6">
            <a:hlinkClick r:id="" action="ppaction://ole?verb=1"/>
          </p:cNvPr>
          <p:cNvGraphicFramePr>
            <a:graphicFrameLocks noChangeAspect="1"/>
          </p:cNvGraphicFramePr>
          <p:nvPr>
            <p:extLst>
              <p:ext uri="{D42A27DB-BD31-4B8C-83A1-F6EECF244321}">
                <p14:modId xmlns:p14="http://schemas.microsoft.com/office/powerpoint/2010/main" val="3369309573"/>
              </p:ext>
            </p:extLst>
          </p:nvPr>
        </p:nvGraphicFramePr>
        <p:xfrm>
          <a:off x="6019800" y="3886200"/>
          <a:ext cx="914400" cy="714375"/>
        </p:xfrm>
        <a:graphic>
          <a:graphicData uri="http://schemas.openxmlformats.org/presentationml/2006/ole">
            <mc:AlternateContent xmlns:mc="http://schemas.openxmlformats.org/markup-compatibility/2006">
              <mc:Choice xmlns:v="urn:schemas-microsoft-com:vml" Requires="v">
                <p:oleObj spid="_x0000_s206896" name="Document" showAsIcon="1" r:id="rId6" imgW="914400" imgH="714240" progId="Word.Document.8">
                  <p:embed/>
                </p:oleObj>
              </mc:Choice>
              <mc:Fallback>
                <p:oleObj name="Document" showAsIcon="1" r:id="rId6" imgW="914400" imgH="714240" progId="Word.Document.8">
                  <p:embed/>
                  <p:pic>
                    <p:nvPicPr>
                      <p:cNvPr id="0" name="Picture 6"/>
                      <p:cNvPicPr>
                        <a:picLocks noChangeAspect="1" noChangeArrowheads="1"/>
                      </p:cNvPicPr>
                      <p:nvPr/>
                    </p:nvPicPr>
                    <p:blipFill>
                      <a:blip r:embed="rId7"/>
                      <a:srcRect/>
                      <a:stretch>
                        <a:fillRect/>
                      </a:stretch>
                    </p:blipFill>
                    <p:spPr bwMode="auto">
                      <a:xfrm>
                        <a:off x="6019800" y="3886200"/>
                        <a:ext cx="914400" cy="7143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5" name="Object 7">
            <a:hlinkClick r:id="" action="ppaction://ole?verb=1"/>
          </p:cNvPr>
          <p:cNvGraphicFramePr>
            <a:graphicFrameLocks noChangeAspect="1"/>
          </p:cNvGraphicFramePr>
          <p:nvPr>
            <p:extLst>
              <p:ext uri="{D42A27DB-BD31-4B8C-83A1-F6EECF244321}">
                <p14:modId xmlns:p14="http://schemas.microsoft.com/office/powerpoint/2010/main" val="2030576044"/>
              </p:ext>
            </p:extLst>
          </p:nvPr>
        </p:nvGraphicFramePr>
        <p:xfrm>
          <a:off x="6172200" y="5510212"/>
          <a:ext cx="914400" cy="714375"/>
        </p:xfrm>
        <a:graphic>
          <a:graphicData uri="http://schemas.openxmlformats.org/presentationml/2006/ole">
            <mc:AlternateContent xmlns:mc="http://schemas.openxmlformats.org/markup-compatibility/2006">
              <mc:Choice xmlns:v="urn:schemas-microsoft-com:vml" Requires="v">
                <p:oleObj spid="_x0000_s206897" name="Document" showAsIcon="1" r:id="rId9" imgW="914400" imgH="714240" progId="Word.Document.12">
                  <p:embed/>
                </p:oleObj>
              </mc:Choice>
              <mc:Fallback>
                <p:oleObj name="Document" showAsIcon="1" r:id="rId9" imgW="914400" imgH="714240" progId="Word.Document.12">
                  <p:embed/>
                  <p:pic>
                    <p:nvPicPr>
                      <p:cNvPr id="0" name="Picture 7"/>
                      <p:cNvPicPr>
                        <a:picLocks noChangeAspect="1" noChangeArrowheads="1"/>
                      </p:cNvPicPr>
                      <p:nvPr/>
                    </p:nvPicPr>
                    <p:blipFill>
                      <a:blip r:embed="rId10"/>
                      <a:srcRect/>
                      <a:stretch>
                        <a:fillRect/>
                      </a:stretch>
                    </p:blipFill>
                    <p:spPr bwMode="auto">
                      <a:xfrm>
                        <a:off x="6172200" y="5510212"/>
                        <a:ext cx="914400" cy="7143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0000"/>
                            </a:solidFill>
                          </a14:hiddenFill>
                        </a:ext>
                      </a:extLst>
                    </p:spPr>
                  </p:pic>
                </p:oleObj>
              </mc:Fallback>
            </mc:AlternateContent>
          </a:graphicData>
        </a:graphic>
      </p:graphicFrame>
      <p:sp>
        <p:nvSpPr>
          <p:cNvPr id="10" name="Rectangle 9">
            <a:hlinkClick r:id="rId11"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err="1" smtClean="0">
                <a:solidFill>
                  <a:srgbClr val="0000FF"/>
                </a:solidFill>
              </a:rPr>
              <a:t>Demat</a:t>
            </a:r>
            <a:r>
              <a:rPr lang="en-US" sz="3100" dirty="0" smtClean="0">
                <a:solidFill>
                  <a:srgbClr val="0000FF"/>
                </a:solidFill>
              </a:rPr>
              <a:t> Certification</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a:buNone/>
            </a:pPr>
            <a:r>
              <a:rPr lang="en-US" sz="1400" dirty="0" smtClean="0">
                <a:solidFill>
                  <a:srgbClr val="FF0000"/>
                </a:solidFill>
              </a:rPr>
              <a:t>	</a:t>
            </a:r>
          </a:p>
          <a:p>
            <a:r>
              <a:rPr lang="en-US" sz="1800" dirty="0" smtClean="0"/>
              <a:t>NSDL Regulations require that each Branch – where Demat Services are offered – has a ‘NISM – Series – VI : Depository Operations Certification Examination’ – certified staff.</a:t>
            </a:r>
          </a:p>
          <a:p>
            <a:endParaRPr lang="en-US" sz="1800" dirty="0" smtClean="0"/>
          </a:p>
          <a:p>
            <a:r>
              <a:rPr lang="en-US" sz="1800" dirty="0" smtClean="0"/>
              <a:t>The adherence to the same is checked  - by way of branch-wise list of Certified Staff – sought from Branches at Monthly Intervals.</a:t>
            </a:r>
          </a:p>
          <a:p>
            <a:pPr>
              <a:lnSpc>
                <a:spcPct val="80000"/>
              </a:lnSpc>
              <a:buNone/>
            </a:pPr>
            <a:endParaRPr lang="en-US" sz="1800" dirty="0" smtClean="0"/>
          </a:p>
          <a:p>
            <a:r>
              <a:rPr lang="en-US" sz="1800" dirty="0" smtClean="0"/>
              <a:t>NSDL Penalty for Non Compliance is </a:t>
            </a:r>
            <a:r>
              <a:rPr lang="en-US" sz="1800" dirty="0" err="1" smtClean="0"/>
              <a:t>Rs</a:t>
            </a:r>
            <a:r>
              <a:rPr lang="en-US" sz="1800" dirty="0" smtClean="0"/>
              <a:t>. ____  per month, on the Branch that fails to meet the requirement.  Recurrence  (in next Audit) will lead to penalty of </a:t>
            </a:r>
            <a:r>
              <a:rPr lang="en-US" sz="1800" dirty="0" err="1" smtClean="0"/>
              <a:t>Rs</a:t>
            </a:r>
            <a:r>
              <a:rPr lang="en-US" sz="1800" dirty="0" smtClean="0"/>
              <a:t>.____ per month, on that Branch – till it gets complied with.</a:t>
            </a:r>
          </a:p>
          <a:p>
            <a:pPr>
              <a:lnSpc>
                <a:spcPct val="80000"/>
              </a:lnSpc>
            </a:pPr>
            <a:endParaRPr lang="en-US" sz="1800" dirty="0" smtClean="0"/>
          </a:p>
          <a:p>
            <a:r>
              <a:rPr lang="en-US" sz="1800" dirty="0" smtClean="0">
                <a:solidFill>
                  <a:srgbClr val="FF0000"/>
                </a:solidFill>
              </a:rPr>
              <a:t>Details of NISM Certification – How to get the same – is available at</a:t>
            </a:r>
          </a:p>
          <a:p>
            <a:pPr marL="0" indent="0">
              <a:buNone/>
            </a:pPr>
            <a:r>
              <a:rPr lang="en-US" sz="1800" dirty="0">
                <a:solidFill>
                  <a:srgbClr val="FF0000"/>
                </a:solidFill>
              </a:rPr>
              <a:t> </a:t>
            </a:r>
            <a:r>
              <a:rPr lang="en-US" sz="1800" dirty="0" smtClean="0">
                <a:solidFill>
                  <a:srgbClr val="FF0000"/>
                </a:solidFill>
              </a:rPr>
              <a:t>      https</a:t>
            </a:r>
            <a:r>
              <a:rPr lang="en-US" sz="1800" dirty="0">
                <a:solidFill>
                  <a:srgbClr val="FF0000"/>
                </a:solidFill>
              </a:rPr>
              <a:t>://certifications.nism.ac.in/nismaol/</a:t>
            </a:r>
            <a:endParaRPr lang="en-US" sz="1800" dirty="0" smtClean="0">
              <a:solidFill>
                <a:srgbClr val="FF0000"/>
              </a:solidFill>
            </a:endParaRPr>
          </a:p>
          <a:p>
            <a:pPr algn="just">
              <a:lnSpc>
                <a:spcPct val="80000"/>
              </a:lnSpc>
            </a:pPr>
            <a:endParaRPr lang="en-US" sz="1800" dirty="0" smtClean="0"/>
          </a:p>
          <a:p>
            <a:pPr>
              <a:buNone/>
            </a:pPr>
            <a:endParaRPr lang="en-US" sz="1400" dirty="0" smtClean="0">
              <a:solidFill>
                <a:srgbClr val="FF0000"/>
              </a:solidFill>
              <a:cs typeface="Arial" pitchFamily="34" charset="0"/>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3"/>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4"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3366FF"/>
                </a:solidFill>
              </a:rPr>
              <a:t>Slides Overview</a:t>
            </a:r>
          </a:p>
        </p:txBody>
      </p:sp>
      <p:sp>
        <p:nvSpPr>
          <p:cNvPr id="10243" name="Rectangle 3" descr="Rectangle: Click to edit Master text styles&#10;Second level&#10;Third level&#10;Fourth level&#10;Fifth level"/>
          <p:cNvSpPr>
            <a:spLocks noGrp="1" noChangeArrowheads="1"/>
          </p:cNvSpPr>
          <p:nvPr>
            <p:ph type="body" idx="1"/>
          </p:nvPr>
        </p:nvSpPr>
        <p:spPr>
          <a:xfrm>
            <a:off x="76200" y="838200"/>
            <a:ext cx="8839200" cy="1066800"/>
          </a:xfrm>
        </p:spPr>
        <p:txBody>
          <a:bodyPr>
            <a:normAutofit/>
          </a:bodyPr>
          <a:lstStyle/>
          <a:p>
            <a:pPr eaLnBrk="1" hangingPunct="1">
              <a:lnSpc>
                <a:spcPct val="80000"/>
              </a:lnSpc>
            </a:pPr>
            <a:endParaRPr lang="en-US" sz="1400" dirty="0" smtClean="0"/>
          </a:p>
          <a:p>
            <a:pPr>
              <a:lnSpc>
                <a:spcPct val="80000"/>
              </a:lnSpc>
              <a:buNone/>
            </a:pPr>
            <a:r>
              <a:rPr lang="en-US" sz="1400" dirty="0" smtClean="0"/>
              <a:t>	</a:t>
            </a:r>
            <a:r>
              <a:rPr lang="en-US" sz="1800" dirty="0" smtClean="0"/>
              <a:t>The  Slides are as under. </a:t>
            </a:r>
            <a:r>
              <a:rPr lang="en-US" sz="1800" dirty="0" smtClean="0">
                <a:solidFill>
                  <a:srgbClr val="FF0000"/>
                </a:solidFill>
              </a:rPr>
              <a:t>You can switch to display mode  [ View &gt; Reading View ] </a:t>
            </a:r>
          </a:p>
          <a:p>
            <a:pPr>
              <a:lnSpc>
                <a:spcPct val="80000"/>
              </a:lnSpc>
              <a:buNone/>
            </a:pPr>
            <a:r>
              <a:rPr lang="en-US" sz="1800" dirty="0"/>
              <a:t>	</a:t>
            </a:r>
            <a:r>
              <a:rPr lang="en-US" sz="1800" dirty="0" smtClean="0"/>
              <a:t>You can then click on the icons to go to the relevant slide. That slide will have an option ‘Back’ which will bring you back to this slide. </a:t>
            </a:r>
            <a:endParaRPr lang="en-US" sz="18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3"/>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a:hlinkClick r:id="rId4" action="ppaction://hlinksldjump"/>
          </p:cNvPr>
          <p:cNvSpPr/>
          <p:nvPr/>
        </p:nvSpPr>
        <p:spPr>
          <a:xfrm>
            <a:off x="457200" y="22098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t>Demat</a:t>
            </a:r>
            <a:r>
              <a:rPr lang="en-US" sz="1400" b="1" dirty="0" smtClean="0"/>
              <a:t> Basics - I</a:t>
            </a:r>
            <a:endParaRPr lang="en-US" sz="1400" b="1" dirty="0"/>
          </a:p>
        </p:txBody>
      </p:sp>
      <p:sp>
        <p:nvSpPr>
          <p:cNvPr id="10" name="Rounded Rectangle 9">
            <a:hlinkClick r:id="rId5" action="ppaction://hlinksldjump"/>
          </p:cNvPr>
          <p:cNvSpPr/>
          <p:nvPr/>
        </p:nvSpPr>
        <p:spPr>
          <a:xfrm>
            <a:off x="2667000" y="22098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t>Demat</a:t>
            </a:r>
            <a:r>
              <a:rPr lang="en-US" sz="1400" b="1" dirty="0" smtClean="0"/>
              <a:t> Basics - II</a:t>
            </a:r>
            <a:endParaRPr lang="en-US" sz="1400" b="1" dirty="0"/>
          </a:p>
        </p:txBody>
      </p:sp>
      <p:sp>
        <p:nvSpPr>
          <p:cNvPr id="12" name="Rounded Rectangle 11">
            <a:hlinkClick r:id="rId6" action="ppaction://hlinksldjump"/>
          </p:cNvPr>
          <p:cNvSpPr/>
          <p:nvPr/>
        </p:nvSpPr>
        <p:spPr>
          <a:xfrm>
            <a:off x="6705600" y="22098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Demat Ops  - II</a:t>
            </a:r>
            <a:endParaRPr lang="en-US" sz="1400" b="1" dirty="0"/>
          </a:p>
        </p:txBody>
      </p:sp>
      <p:sp>
        <p:nvSpPr>
          <p:cNvPr id="14" name="Rounded Rectangle 13">
            <a:hlinkClick r:id="rId7" action="ppaction://hlinksldjump"/>
          </p:cNvPr>
          <p:cNvSpPr/>
          <p:nvPr/>
        </p:nvSpPr>
        <p:spPr>
          <a:xfrm>
            <a:off x="4724400" y="22098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Demat Ops  - I</a:t>
            </a:r>
            <a:endParaRPr lang="en-US" sz="1400" b="1" dirty="0"/>
          </a:p>
        </p:txBody>
      </p:sp>
      <p:sp>
        <p:nvSpPr>
          <p:cNvPr id="16" name="Rounded Rectangle 15">
            <a:hlinkClick r:id="rId8" action="ppaction://hlinksldjump"/>
          </p:cNvPr>
          <p:cNvSpPr/>
          <p:nvPr/>
        </p:nvSpPr>
        <p:spPr>
          <a:xfrm>
            <a:off x="457200" y="35814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Delivery Instruction</a:t>
            </a:r>
            <a:endParaRPr lang="en-US" sz="1400" b="1" dirty="0"/>
          </a:p>
        </p:txBody>
      </p:sp>
      <p:sp>
        <p:nvSpPr>
          <p:cNvPr id="17" name="Rounded Rectangle 16">
            <a:hlinkClick r:id="rId9" action="ppaction://hlinksldjump"/>
          </p:cNvPr>
          <p:cNvSpPr/>
          <p:nvPr/>
        </p:nvSpPr>
        <p:spPr>
          <a:xfrm>
            <a:off x="457200" y="28956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bg1"/>
                </a:solidFill>
              </a:rPr>
              <a:t>Demat</a:t>
            </a:r>
            <a:r>
              <a:rPr lang="en-US" sz="1400" b="1" dirty="0" smtClean="0">
                <a:solidFill>
                  <a:schemeClr val="bg1"/>
                </a:solidFill>
              </a:rPr>
              <a:t> at Branch</a:t>
            </a:r>
            <a:endParaRPr lang="en-US" sz="1400" b="1" dirty="0">
              <a:solidFill>
                <a:schemeClr val="bg1"/>
              </a:solidFill>
            </a:endParaRPr>
          </a:p>
        </p:txBody>
      </p:sp>
      <p:sp>
        <p:nvSpPr>
          <p:cNvPr id="18" name="Rounded Rectangle 17">
            <a:hlinkClick r:id="rId10" action="ppaction://hlinksldjump"/>
          </p:cNvPr>
          <p:cNvSpPr/>
          <p:nvPr/>
        </p:nvSpPr>
        <p:spPr>
          <a:xfrm>
            <a:off x="2667000" y="28956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Account Opening - I     </a:t>
            </a:r>
            <a:endParaRPr lang="en-US" sz="1400" b="1" dirty="0"/>
          </a:p>
        </p:txBody>
      </p:sp>
      <p:sp>
        <p:nvSpPr>
          <p:cNvPr id="19" name="Rounded Rectangle 18">
            <a:hlinkClick r:id="rId11" action="ppaction://hlinksldjump"/>
          </p:cNvPr>
          <p:cNvSpPr/>
          <p:nvPr/>
        </p:nvSpPr>
        <p:spPr>
          <a:xfrm>
            <a:off x="4724400" y="28956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Account Opening - II</a:t>
            </a:r>
            <a:endParaRPr lang="en-US" sz="1400" b="1" dirty="0"/>
          </a:p>
        </p:txBody>
      </p:sp>
      <p:sp>
        <p:nvSpPr>
          <p:cNvPr id="20" name="Rounded Rectangle 19">
            <a:hlinkClick r:id="rId12" action="ppaction://hlinksldjump"/>
          </p:cNvPr>
          <p:cNvSpPr/>
          <p:nvPr/>
        </p:nvSpPr>
        <p:spPr>
          <a:xfrm>
            <a:off x="6705600" y="28956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Dematerialisation</a:t>
            </a:r>
            <a:endParaRPr lang="en-US" sz="1400" b="1" dirty="0"/>
          </a:p>
        </p:txBody>
      </p:sp>
      <p:sp>
        <p:nvSpPr>
          <p:cNvPr id="21" name="Rounded Rectangle 20">
            <a:hlinkClick r:id="rId13" action="ppaction://hlinksldjump"/>
          </p:cNvPr>
          <p:cNvSpPr/>
          <p:nvPr/>
        </p:nvSpPr>
        <p:spPr>
          <a:xfrm>
            <a:off x="4724400" y="35814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Account Maintenance</a:t>
            </a:r>
            <a:endParaRPr lang="en-US" sz="1400" b="1" dirty="0"/>
          </a:p>
        </p:txBody>
      </p:sp>
      <p:sp>
        <p:nvSpPr>
          <p:cNvPr id="23" name="Rounded Rectangle 22">
            <a:hlinkClick r:id="rId14" action="ppaction://hlinksldjump"/>
          </p:cNvPr>
          <p:cNvSpPr/>
          <p:nvPr/>
        </p:nvSpPr>
        <p:spPr>
          <a:xfrm>
            <a:off x="2667000" y="35814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Pledge</a:t>
            </a:r>
            <a:endParaRPr lang="en-US" sz="1400" b="1" dirty="0"/>
          </a:p>
        </p:txBody>
      </p:sp>
      <p:sp>
        <p:nvSpPr>
          <p:cNvPr id="24" name="Rounded Rectangle 23">
            <a:hlinkClick r:id="rId15" action="ppaction://hlinksldjump"/>
          </p:cNvPr>
          <p:cNvSpPr/>
          <p:nvPr/>
        </p:nvSpPr>
        <p:spPr>
          <a:xfrm>
            <a:off x="4724400" y="4258962"/>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DP System</a:t>
            </a:r>
            <a:endParaRPr lang="en-US" sz="1400" b="1" dirty="0"/>
          </a:p>
        </p:txBody>
      </p:sp>
      <p:sp>
        <p:nvSpPr>
          <p:cNvPr id="25" name="Rounded Rectangle 24">
            <a:hlinkClick r:id="rId16" action="ppaction://hlinksldjump"/>
          </p:cNvPr>
          <p:cNvSpPr/>
          <p:nvPr/>
        </p:nvSpPr>
        <p:spPr>
          <a:xfrm>
            <a:off x="2695832" y="4258962"/>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Statement</a:t>
            </a:r>
            <a:endParaRPr lang="en-US" sz="1400" b="1" dirty="0"/>
          </a:p>
        </p:txBody>
      </p:sp>
      <p:sp>
        <p:nvSpPr>
          <p:cNvPr id="26" name="Rounded Rectangle 25">
            <a:hlinkClick r:id="rId17" action="ppaction://hlinksldjump"/>
          </p:cNvPr>
          <p:cNvSpPr/>
          <p:nvPr/>
        </p:nvSpPr>
        <p:spPr>
          <a:xfrm>
            <a:off x="463378" y="4246605"/>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Billing</a:t>
            </a:r>
            <a:endParaRPr lang="en-US" sz="1400" b="1" dirty="0"/>
          </a:p>
        </p:txBody>
      </p:sp>
      <p:sp>
        <p:nvSpPr>
          <p:cNvPr id="27" name="Rounded Rectangle 26">
            <a:hlinkClick r:id="rId18" action="ppaction://hlinksldjump"/>
          </p:cNvPr>
          <p:cNvSpPr/>
          <p:nvPr/>
        </p:nvSpPr>
        <p:spPr>
          <a:xfrm>
            <a:off x="6705600" y="3581400"/>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Account Closure</a:t>
            </a:r>
            <a:endParaRPr lang="en-US" sz="1400" b="1" dirty="0"/>
          </a:p>
        </p:txBody>
      </p:sp>
      <p:sp>
        <p:nvSpPr>
          <p:cNvPr id="28" name="Rounded Rectangle 27">
            <a:hlinkClick r:id="rId19" action="ppaction://hlinksldjump"/>
          </p:cNvPr>
          <p:cNvSpPr/>
          <p:nvPr/>
        </p:nvSpPr>
        <p:spPr>
          <a:xfrm>
            <a:off x="6096000" y="4961238"/>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Thank You</a:t>
            </a:r>
            <a:endParaRPr lang="en-US" sz="1400" b="1" dirty="0"/>
          </a:p>
        </p:txBody>
      </p:sp>
      <p:sp>
        <p:nvSpPr>
          <p:cNvPr id="29" name="Rounded Rectangle 28">
            <a:hlinkClick r:id="rId20" action="ppaction://hlinksldjump"/>
          </p:cNvPr>
          <p:cNvSpPr/>
          <p:nvPr/>
        </p:nvSpPr>
        <p:spPr>
          <a:xfrm>
            <a:off x="476764" y="4961238"/>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t>Demat</a:t>
            </a:r>
            <a:r>
              <a:rPr lang="en-US" sz="1400" b="1" dirty="0" smtClean="0"/>
              <a:t> - </a:t>
            </a:r>
            <a:r>
              <a:rPr lang="en-US" sz="1400" b="1" dirty="0" err="1" smtClean="0"/>
              <a:t>Certifcation</a:t>
            </a:r>
            <a:endParaRPr lang="en-US" sz="1400" b="1" dirty="0"/>
          </a:p>
        </p:txBody>
      </p:sp>
      <p:sp>
        <p:nvSpPr>
          <p:cNvPr id="34" name="Rounded Rectangle 33">
            <a:hlinkClick r:id="rId15" action="ppaction://hlinksldjump"/>
          </p:cNvPr>
          <p:cNvSpPr/>
          <p:nvPr/>
        </p:nvSpPr>
        <p:spPr>
          <a:xfrm>
            <a:off x="6738551" y="4271319"/>
            <a:ext cx="1752600" cy="457200"/>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Exceptions / Waiver</a:t>
            </a:r>
            <a:endParaRPr lang="en-US" sz="1400" b="1" dirty="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endParaRPr lang="en-US" sz="3100" dirty="0" smtClean="0">
              <a:solidFill>
                <a:srgbClr val="0000FF"/>
              </a:solidFill>
            </a:endParaRP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915400" cy="5334000"/>
          </a:xfrm>
        </p:spPr>
        <p:txBody>
          <a:bodyPr>
            <a:normAutofit/>
          </a:bodyPr>
          <a:lstStyle/>
          <a:p>
            <a:pPr>
              <a:buNone/>
            </a:pPr>
            <a:r>
              <a:rPr lang="en-US" sz="1400" dirty="0" smtClean="0">
                <a:solidFill>
                  <a:srgbClr val="FF0000"/>
                </a:solidFill>
              </a:rPr>
              <a:t>	</a:t>
            </a:r>
          </a:p>
          <a:p>
            <a:pPr>
              <a:lnSpc>
                <a:spcPct val="80000"/>
              </a:lnSpc>
            </a:pPr>
            <a:endParaRPr lang="en-US" sz="1400" dirty="0" smtClean="0"/>
          </a:p>
          <a:p>
            <a:pPr>
              <a:buNone/>
            </a:pPr>
            <a:endParaRPr lang="en-US" sz="1400" dirty="0" smtClean="0">
              <a:solidFill>
                <a:srgbClr val="FF0000"/>
              </a:solidFill>
              <a:cs typeface="Arial" pitchFamily="34" charset="0"/>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3"/>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57200" y="1545610"/>
            <a:ext cx="8458200" cy="2646878"/>
          </a:xfrm>
          <a:prstGeom prst="rect">
            <a:avLst/>
          </a:prstGeom>
        </p:spPr>
        <p:txBody>
          <a:bodyPr wrap="square">
            <a:spAutoFit/>
          </a:bodyPr>
          <a:lstStyle/>
          <a:p>
            <a:r>
              <a:rPr lang="en-US" sz="1400" dirty="0" smtClean="0">
                <a:solidFill>
                  <a:srgbClr val="006600"/>
                </a:solidFill>
              </a:rPr>
              <a:t>			</a:t>
            </a:r>
          </a:p>
          <a:p>
            <a:r>
              <a:rPr lang="en-US" sz="1400" dirty="0" smtClean="0">
                <a:solidFill>
                  <a:srgbClr val="006600"/>
                </a:solidFill>
              </a:rPr>
              <a:t>	     		          </a:t>
            </a:r>
            <a:r>
              <a:rPr lang="en-US" sz="2000" dirty="0" smtClean="0">
                <a:solidFill>
                  <a:srgbClr val="0000FF"/>
                </a:solidFill>
              </a:rPr>
              <a:t>THANK YOU</a:t>
            </a:r>
          </a:p>
          <a:p>
            <a:endParaRPr lang="en-US" sz="1400" dirty="0" smtClean="0">
              <a:solidFill>
                <a:srgbClr val="006600"/>
              </a:solidFill>
            </a:endParaRPr>
          </a:p>
          <a:p>
            <a:endParaRPr lang="en-US" sz="1400" dirty="0" smtClean="0">
              <a:solidFill>
                <a:srgbClr val="006600"/>
              </a:solidFill>
            </a:endParaRPr>
          </a:p>
          <a:p>
            <a:endParaRPr lang="en-US" sz="1400" dirty="0" smtClean="0">
              <a:solidFill>
                <a:srgbClr val="006600"/>
              </a:solidFill>
            </a:endParaRPr>
          </a:p>
          <a:p>
            <a:r>
              <a:rPr lang="en-US" dirty="0" smtClean="0"/>
              <a:t>Any suggestion  / query on this Presentation needs to be marked to – </a:t>
            </a:r>
          </a:p>
          <a:p>
            <a:endParaRPr lang="en-US" dirty="0" smtClean="0"/>
          </a:p>
          <a:p>
            <a:r>
              <a:rPr lang="en-US" dirty="0" smtClean="0"/>
              <a:t>Ajay Shama (Manager – Process Team)        </a:t>
            </a:r>
            <a:r>
              <a:rPr lang="en-US" dirty="0" smtClean="0">
                <a:hlinkClick r:id="rId4"/>
              </a:rPr>
              <a:t>ajay.shama@icdbibank.com</a:t>
            </a:r>
            <a:endParaRPr lang="en-US" dirty="0" smtClean="0"/>
          </a:p>
          <a:p>
            <a:r>
              <a:rPr lang="en-US" dirty="0" smtClean="0"/>
              <a:t>Surendar Khana (Manager – Demat Ops)    </a:t>
            </a:r>
            <a:r>
              <a:rPr lang="en-US" dirty="0" smtClean="0">
                <a:hlinkClick r:id="rId5"/>
              </a:rPr>
              <a:t>surendar.khana@icdbibank.com</a:t>
            </a:r>
            <a:endParaRPr lang="en-US" dirty="0" smtClean="0"/>
          </a:p>
          <a:p>
            <a:endParaRPr lang="en-US" dirty="0" smtClean="0">
              <a:solidFill>
                <a:srgbClr val="006600"/>
              </a:solidFill>
            </a:endParaRPr>
          </a:p>
        </p:txBody>
      </p:sp>
      <p:sp>
        <p:nvSpPr>
          <p:cNvPr id="10" name="Rectangle 9">
            <a:hlinkClick r:id="rId6"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
        <p:nvSpPr>
          <p:cNvPr id="2" name="TextBox 1"/>
          <p:cNvSpPr txBox="1"/>
          <p:nvPr/>
        </p:nvSpPr>
        <p:spPr>
          <a:xfrm>
            <a:off x="381000" y="4382869"/>
            <a:ext cx="8001000" cy="769441"/>
          </a:xfrm>
          <a:prstGeom prst="rect">
            <a:avLst/>
          </a:prstGeom>
          <a:noFill/>
        </p:spPr>
        <p:txBody>
          <a:bodyPr wrap="square" rtlCol="0">
            <a:spAutoFit/>
          </a:bodyPr>
          <a:lstStyle/>
          <a:p>
            <a:r>
              <a:rPr lang="en-US" sz="2200" dirty="0" smtClean="0">
                <a:solidFill>
                  <a:srgbClr val="FF0000"/>
                </a:solidFill>
              </a:rPr>
              <a:t>This is a sample presentation for a Knowledge Management article. Visit </a:t>
            </a:r>
            <a:r>
              <a:rPr lang="en-US" sz="2200" u="sng" dirty="0" smtClean="0">
                <a:solidFill>
                  <a:srgbClr val="FF0000"/>
                </a:solidFill>
              </a:rPr>
              <a:t>www.anilkaramchandani.com </a:t>
            </a:r>
            <a:r>
              <a:rPr lang="en-US" sz="2200" dirty="0" smtClean="0">
                <a:solidFill>
                  <a:srgbClr val="FF0000"/>
                </a:solidFill>
              </a:rPr>
              <a:t>for details</a:t>
            </a:r>
            <a:endParaRPr lang="en-IN" sz="2200" dirty="0">
              <a:solidFill>
                <a:srgbClr val="FF0000"/>
              </a:solidFill>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err="1" smtClean="0">
                <a:solidFill>
                  <a:srgbClr val="3366FF"/>
                </a:solidFill>
              </a:rPr>
              <a:t>Demat</a:t>
            </a:r>
            <a:r>
              <a:rPr lang="en-US" sz="3100" dirty="0" smtClean="0">
                <a:solidFill>
                  <a:srgbClr val="3366FF"/>
                </a:solidFill>
              </a:rPr>
              <a:t> Basics - I</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lnSpcReduction="10000"/>
          </a:bodyPr>
          <a:lstStyle/>
          <a:p>
            <a:pPr eaLnBrk="1" hangingPunct="1">
              <a:lnSpc>
                <a:spcPct val="80000"/>
              </a:lnSpc>
            </a:pPr>
            <a:endParaRPr lang="en-US" sz="1400" dirty="0" smtClean="0"/>
          </a:p>
          <a:p>
            <a:pPr eaLnBrk="1" hangingPunct="1">
              <a:lnSpc>
                <a:spcPct val="80000"/>
              </a:lnSpc>
            </a:pPr>
            <a:r>
              <a:rPr lang="en-US" sz="1800" dirty="0" smtClean="0"/>
              <a:t>A Demat Account is an account where  - Shares,  Bonds , Debentures  &amp; Mutual Fund Units - are held  in Electronic Form.</a:t>
            </a:r>
          </a:p>
          <a:p>
            <a:pPr eaLnBrk="1" hangingPunct="1">
              <a:lnSpc>
                <a:spcPct val="80000"/>
              </a:lnSpc>
            </a:pPr>
            <a:endParaRPr lang="en-US" sz="1800" dirty="0" smtClean="0"/>
          </a:p>
          <a:p>
            <a:pPr eaLnBrk="1" hangingPunct="1">
              <a:lnSpc>
                <a:spcPct val="80000"/>
              </a:lnSpc>
            </a:pPr>
            <a:r>
              <a:rPr lang="en-US" sz="1800" dirty="0" smtClean="0">
                <a:solidFill>
                  <a:srgbClr val="0000FF"/>
                </a:solidFill>
              </a:rPr>
              <a:t>A  sample Demat Account Statement is as under :</a:t>
            </a:r>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r>
              <a:rPr lang="en-US" sz="1800" dirty="0" smtClean="0"/>
              <a:t>The benefits of a Demat Account are as under :   </a:t>
            </a:r>
          </a:p>
          <a:p>
            <a:pPr eaLnBrk="1" hangingPunct="1">
              <a:lnSpc>
                <a:spcPct val="80000"/>
              </a:lnSpc>
            </a:pPr>
            <a:endParaRPr lang="en-US" sz="1800" dirty="0" smtClean="0"/>
          </a:p>
          <a:p>
            <a:pPr eaLnBrk="1" hangingPunct="1">
              <a:lnSpc>
                <a:spcPct val="80000"/>
              </a:lnSpc>
            </a:pPr>
            <a:r>
              <a:rPr lang="en-US" sz="1800" dirty="0" smtClean="0"/>
              <a:t>A Demat Account is held with a Depository . </a:t>
            </a:r>
          </a:p>
          <a:p>
            <a:pPr eaLnBrk="1" hangingPunct="1">
              <a:lnSpc>
                <a:spcPct val="80000"/>
              </a:lnSpc>
              <a:buNone/>
            </a:pPr>
            <a:r>
              <a:rPr lang="en-US" sz="1800" dirty="0" smtClean="0"/>
              <a:t>	In India there are 2 Depositories – NSDL  (</a:t>
            </a:r>
            <a:r>
              <a:rPr lang="en-US" sz="1800" dirty="0" smtClean="0">
                <a:hlinkClick r:id="rId4"/>
              </a:rPr>
              <a:t>www.nsdl.co.in</a:t>
            </a:r>
            <a:r>
              <a:rPr lang="en-US" sz="1800" dirty="0" smtClean="0"/>
              <a:t> ) &amp; CDSL (</a:t>
            </a:r>
            <a:r>
              <a:rPr lang="en-US" sz="1800" dirty="0" smtClean="0">
                <a:hlinkClick r:id="rId5"/>
              </a:rPr>
              <a:t>www.cdslindia.com</a:t>
            </a:r>
            <a:r>
              <a:rPr lang="en-US" sz="1800" dirty="0" smtClean="0"/>
              <a:t>)</a:t>
            </a:r>
          </a:p>
          <a:p>
            <a:pPr eaLnBrk="1" hangingPunct="1">
              <a:lnSpc>
                <a:spcPct val="80000"/>
              </a:lnSpc>
            </a:pPr>
            <a:endParaRPr lang="en-US" sz="1800" dirty="0" smtClean="0"/>
          </a:p>
          <a:p>
            <a:pPr eaLnBrk="1" hangingPunct="1">
              <a:lnSpc>
                <a:spcPct val="80000"/>
              </a:lnSpc>
            </a:pPr>
            <a:r>
              <a:rPr lang="en-US" sz="1800" dirty="0" smtClean="0"/>
              <a:t>The Client  does not  have to approach a Depository – to open a Demat Account . </a:t>
            </a:r>
          </a:p>
          <a:p>
            <a:pPr eaLnBrk="1" hangingPunct="1">
              <a:lnSpc>
                <a:spcPct val="80000"/>
              </a:lnSpc>
              <a:buNone/>
            </a:pPr>
            <a:r>
              <a:rPr lang="en-US" sz="1800" dirty="0" smtClean="0"/>
              <a:t>	He instead, has to approach its Agent (a Depository Participant) for the same.</a:t>
            </a:r>
          </a:p>
          <a:p>
            <a:pPr eaLnBrk="1" hangingPunct="1">
              <a:lnSpc>
                <a:spcPct val="80000"/>
              </a:lnSpc>
            </a:pPr>
            <a:endParaRPr lang="en-US" sz="1800" dirty="0" smtClean="0"/>
          </a:p>
          <a:p>
            <a:pPr eaLnBrk="1" hangingPunct="1">
              <a:lnSpc>
                <a:spcPct val="80000"/>
              </a:lnSpc>
            </a:pPr>
            <a:r>
              <a:rPr lang="en-US" sz="1800" dirty="0" smtClean="0"/>
              <a:t>ICDBI Bank is a Depository Participant  of  NSDL (National Securities Depository Limited).  </a:t>
            </a:r>
          </a:p>
          <a:p>
            <a:pPr eaLnBrk="1" hangingPunct="1">
              <a:lnSpc>
                <a:spcPct val="80000"/>
              </a:lnSpc>
              <a:buNone/>
            </a:pPr>
            <a:r>
              <a:rPr lang="en-US" sz="1800" dirty="0" smtClean="0"/>
              <a:t>	Our NSDL DP ID is  - IN300786.  </a:t>
            </a:r>
          </a:p>
          <a:p>
            <a:pPr eaLnBrk="1" hangingPunct="1">
              <a:lnSpc>
                <a:spcPct val="80000"/>
              </a:lnSpc>
              <a:buNone/>
            </a:pPr>
            <a:r>
              <a:rPr lang="en-US" sz="1800" dirty="0" smtClean="0"/>
              <a:t>	</a:t>
            </a:r>
          </a:p>
          <a:p>
            <a:pPr>
              <a:lnSpc>
                <a:spcPct val="80000"/>
              </a:lnSpc>
            </a:pPr>
            <a:r>
              <a:rPr lang="en-US" sz="1800" dirty="0" smtClean="0"/>
              <a:t>‘NSDL System’  is accessible at  Demat Ops (Hyderabad) only.  </a:t>
            </a:r>
          </a:p>
          <a:p>
            <a:pPr>
              <a:lnSpc>
                <a:spcPct val="80000"/>
              </a:lnSpc>
            </a:pPr>
            <a:endParaRPr lang="en-US" sz="1800" dirty="0" smtClean="0"/>
          </a:p>
          <a:p>
            <a:pPr>
              <a:lnSpc>
                <a:spcPct val="80000"/>
              </a:lnSpc>
            </a:pPr>
            <a:r>
              <a:rPr lang="en-US" sz="1800" dirty="0" smtClean="0"/>
              <a:t>The Branches instead have access to Demat back-office system – ‘DP Smart’.   </a:t>
            </a:r>
            <a:endParaRPr lang="en-US" sz="1800" dirty="0" smtClean="0">
              <a:solidFill>
                <a:srgbClr val="FF0000"/>
              </a:solidFill>
            </a:endParaRPr>
          </a:p>
          <a:p>
            <a:pPr>
              <a:lnSpc>
                <a:spcPct val="80000"/>
              </a:lnSpc>
              <a:buClr>
                <a:schemeClr val="accent1"/>
              </a:buClr>
            </a:pPr>
            <a:endParaRPr lang="en-US" sz="17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6"/>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hlinkClick r:id="rId7" action="ppaction://hlinksldjump"/>
          </p:cNvPr>
          <p:cNvSpPr/>
          <p:nvPr/>
        </p:nvSpPr>
        <p:spPr>
          <a:xfrm>
            <a:off x="8077200" y="5867400"/>
            <a:ext cx="762000" cy="304800"/>
          </a:xfrm>
          <a:prstGeom prst="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graphicFrame>
        <p:nvGraphicFramePr>
          <p:cNvPr id="13" name="Object 12">
            <a:hlinkClick r:id="" action="ppaction://ole?verb=1"/>
          </p:cNvPr>
          <p:cNvGraphicFramePr>
            <a:graphicFrameLocks noChangeAspect="1"/>
          </p:cNvGraphicFramePr>
          <p:nvPr>
            <p:extLst>
              <p:ext uri="{D42A27DB-BD31-4B8C-83A1-F6EECF244321}">
                <p14:modId xmlns:p14="http://schemas.microsoft.com/office/powerpoint/2010/main" val="2337940432"/>
              </p:ext>
            </p:extLst>
          </p:nvPr>
        </p:nvGraphicFramePr>
        <p:xfrm>
          <a:off x="5486400" y="1524000"/>
          <a:ext cx="1143000" cy="892969"/>
        </p:xfrm>
        <a:graphic>
          <a:graphicData uri="http://schemas.openxmlformats.org/presentationml/2006/ole">
            <mc:AlternateContent xmlns:mc="http://schemas.openxmlformats.org/markup-compatibility/2006">
              <mc:Choice xmlns:v="urn:schemas-microsoft-com:vml" Requires="v">
                <p:oleObj spid="_x0000_s73775" name="Worksheet" showAsIcon="1" r:id="rId9" imgW="914400" imgH="714240" progId="Excel.Sheet.12">
                  <p:embed/>
                </p:oleObj>
              </mc:Choice>
              <mc:Fallback>
                <p:oleObj name="Worksheet" showAsIcon="1" r:id="rId9" imgW="914400" imgH="714240" progId="Excel.Sheet.12">
                  <p:embed/>
                  <p:pic>
                    <p:nvPicPr>
                      <p:cNvPr id="0" name="Picture 6"/>
                      <p:cNvPicPr>
                        <a:picLocks noChangeAspect="1" noChangeArrowheads="1"/>
                      </p:cNvPicPr>
                      <p:nvPr/>
                    </p:nvPicPr>
                    <p:blipFill>
                      <a:blip r:embed="rId10"/>
                      <a:srcRect/>
                      <a:stretch>
                        <a:fillRect/>
                      </a:stretch>
                    </p:blipFill>
                    <p:spPr bwMode="auto">
                      <a:xfrm>
                        <a:off x="5486400" y="1524000"/>
                        <a:ext cx="1143000" cy="892969"/>
                      </a:xfrm>
                      <a:prstGeom prst="rect">
                        <a:avLst/>
                      </a:prstGeom>
                      <a:noFill/>
                      <a:ln w="9525">
                        <a:solidFill>
                          <a:srgbClr val="FF0000"/>
                        </a:solidFill>
                        <a:miter lim="800000"/>
                        <a:headEnd/>
                        <a:tailEnd/>
                      </a:ln>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681610828"/>
              </p:ext>
            </p:extLst>
          </p:nvPr>
        </p:nvGraphicFramePr>
        <p:xfrm>
          <a:off x="6934200" y="2286000"/>
          <a:ext cx="1143000" cy="964406"/>
        </p:xfrm>
        <a:graphic>
          <a:graphicData uri="http://schemas.openxmlformats.org/presentationml/2006/ole">
            <mc:AlternateContent xmlns:mc="http://schemas.openxmlformats.org/markup-compatibility/2006">
              <mc:Choice xmlns:v="urn:schemas-microsoft-com:vml" Requires="v">
                <p:oleObj spid="_x0000_s73776" name="Document" showAsIcon="1" r:id="rId12" imgW="914400" imgH="771480" progId="Word.Document.12">
                  <p:embed/>
                </p:oleObj>
              </mc:Choice>
              <mc:Fallback>
                <p:oleObj name="Document" showAsIcon="1" r:id="rId12" imgW="914400" imgH="771480" progId="Word.Document.12">
                  <p:embed/>
                  <p:pic>
                    <p:nvPicPr>
                      <p:cNvPr id="0" name=""/>
                      <p:cNvPicPr/>
                      <p:nvPr/>
                    </p:nvPicPr>
                    <p:blipFill>
                      <a:blip r:embed="rId13"/>
                      <a:stretch>
                        <a:fillRect/>
                      </a:stretch>
                    </p:blipFill>
                    <p:spPr>
                      <a:xfrm>
                        <a:off x="6934200" y="2286000"/>
                        <a:ext cx="1143000" cy="964406"/>
                      </a:xfrm>
                      <a:prstGeom prst="rect">
                        <a:avLst/>
                      </a:prstGeom>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err="1" smtClean="0">
                <a:solidFill>
                  <a:srgbClr val="0000FF"/>
                </a:solidFill>
              </a:rPr>
              <a:t>Demat</a:t>
            </a:r>
            <a:r>
              <a:rPr lang="en-US" sz="3100" dirty="0" smtClean="0">
                <a:solidFill>
                  <a:srgbClr val="0000FF"/>
                </a:solidFill>
              </a:rPr>
              <a:t> Basics - II</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181600"/>
          </a:xfrm>
        </p:spPr>
        <p:txBody>
          <a:bodyPr>
            <a:normAutofit lnSpcReduction="10000"/>
          </a:bodyPr>
          <a:lstStyle/>
          <a:p>
            <a:pPr eaLnBrk="1" hangingPunct="1">
              <a:lnSpc>
                <a:spcPct val="80000"/>
              </a:lnSpc>
            </a:pPr>
            <a:endParaRPr lang="en-US" sz="1400" dirty="0" smtClean="0"/>
          </a:p>
          <a:p>
            <a:pPr>
              <a:lnSpc>
                <a:spcPct val="80000"/>
              </a:lnSpc>
              <a:buClr>
                <a:schemeClr val="accent1"/>
              </a:buClr>
              <a:buNone/>
            </a:pPr>
            <a:r>
              <a:rPr lang="en-US" sz="1700" dirty="0" smtClean="0">
                <a:solidFill>
                  <a:srgbClr val="FF0000"/>
                </a:solidFill>
              </a:rPr>
              <a:t>	</a:t>
            </a:r>
            <a:r>
              <a:rPr lang="en-US" sz="1800" u="sng" dirty="0" smtClean="0">
                <a:solidFill>
                  <a:srgbClr val="0000FF"/>
                </a:solidFill>
              </a:rPr>
              <a:t>Important NSDL Regulations – from Branch perspective :</a:t>
            </a:r>
          </a:p>
          <a:p>
            <a:pPr>
              <a:lnSpc>
                <a:spcPct val="80000"/>
              </a:lnSpc>
              <a:buClr>
                <a:schemeClr val="accent1"/>
              </a:buClr>
              <a:buFont typeface="+mj-lt"/>
              <a:buAutoNum type="arabicPeriod"/>
            </a:pPr>
            <a:endParaRPr lang="en-US" sz="1800" dirty="0" smtClean="0"/>
          </a:p>
          <a:p>
            <a:pPr>
              <a:lnSpc>
                <a:spcPct val="110000"/>
              </a:lnSpc>
              <a:buClr>
                <a:schemeClr val="accent1"/>
              </a:buClr>
              <a:buFont typeface="+mj-lt"/>
              <a:buAutoNum type="arabicPeriod"/>
            </a:pPr>
            <a:r>
              <a:rPr lang="en-US" sz="1800" dirty="0" smtClean="0"/>
              <a:t>Our  DP Certificate  is  to be displayed in each Branch  (Service Centre).  </a:t>
            </a:r>
          </a:p>
          <a:p>
            <a:pPr>
              <a:lnSpc>
                <a:spcPct val="110000"/>
              </a:lnSpc>
              <a:buClr>
                <a:schemeClr val="accent1"/>
              </a:buClr>
              <a:buNone/>
            </a:pPr>
            <a:r>
              <a:rPr lang="en-US" sz="1800" dirty="0" smtClean="0"/>
              <a:t>	As such, please print &amp;  frame the appended on your desk / wall .  </a:t>
            </a:r>
          </a:p>
          <a:p>
            <a:pPr>
              <a:lnSpc>
                <a:spcPct val="80000"/>
              </a:lnSpc>
              <a:buClr>
                <a:schemeClr val="accent1"/>
              </a:buClr>
              <a:buNone/>
            </a:pPr>
            <a:endParaRPr lang="en-US" sz="1800" dirty="0" smtClean="0"/>
          </a:p>
          <a:p>
            <a:pPr>
              <a:lnSpc>
                <a:spcPct val="110000"/>
              </a:lnSpc>
              <a:buClr>
                <a:schemeClr val="accent1"/>
              </a:buClr>
              <a:buFont typeface="+mj-lt"/>
              <a:buAutoNum type="arabicPeriod" startAt="2"/>
            </a:pPr>
            <a:r>
              <a:rPr lang="en-US" sz="1800" dirty="0" smtClean="0"/>
              <a:t>Each Branch has to have an NISM certified staff.   </a:t>
            </a:r>
          </a:p>
          <a:p>
            <a:pPr>
              <a:lnSpc>
                <a:spcPct val="110000"/>
              </a:lnSpc>
              <a:buClr>
                <a:schemeClr val="accent1"/>
              </a:buClr>
              <a:buNone/>
            </a:pPr>
            <a:r>
              <a:rPr lang="en-US" sz="1800" dirty="0" smtClean="0"/>
              <a:t>	Non Availability of certified staff  will result in penalty of Rs.1000, per month,  on that Branch.  Please check  </a:t>
            </a:r>
            <a:r>
              <a:rPr lang="en-US" sz="1800" u="sng" dirty="0" smtClean="0">
                <a:solidFill>
                  <a:srgbClr val="0000FF"/>
                </a:solidFill>
              </a:rPr>
              <a:t>Slide # 20 </a:t>
            </a:r>
            <a:r>
              <a:rPr lang="en-US" sz="1800" dirty="0" smtClean="0">
                <a:solidFill>
                  <a:srgbClr val="0000FF"/>
                </a:solidFill>
              </a:rPr>
              <a:t> </a:t>
            </a:r>
            <a:r>
              <a:rPr lang="en-US" sz="1800" dirty="0" smtClean="0"/>
              <a:t>on how to get NISM Certification.</a:t>
            </a:r>
          </a:p>
          <a:p>
            <a:pPr>
              <a:lnSpc>
                <a:spcPct val="80000"/>
              </a:lnSpc>
              <a:buClr>
                <a:schemeClr val="accent1"/>
              </a:buClr>
              <a:buFont typeface="+mj-lt"/>
              <a:buAutoNum type="arabicPeriod" startAt="2"/>
            </a:pPr>
            <a:endParaRPr lang="en-US" sz="1800" dirty="0" smtClean="0"/>
          </a:p>
          <a:p>
            <a:pPr>
              <a:lnSpc>
                <a:spcPct val="110000"/>
              </a:lnSpc>
              <a:buFont typeface="+mj-lt"/>
              <a:buAutoNum type="arabicPeriod" startAt="3"/>
            </a:pPr>
            <a:r>
              <a:rPr lang="en-US" sz="1800" dirty="0" smtClean="0"/>
              <a:t>The Bank is required to create a specific Email ID to look into Demat related complaints. </a:t>
            </a:r>
          </a:p>
          <a:p>
            <a:pPr>
              <a:lnSpc>
                <a:spcPct val="110000"/>
              </a:lnSpc>
              <a:buNone/>
            </a:pPr>
            <a:r>
              <a:rPr lang="en-US" sz="1800" dirty="0" smtClean="0"/>
              <a:t>	Accordingly we have created Email id  </a:t>
            </a:r>
            <a:r>
              <a:rPr lang="en-US" sz="1800" dirty="0" smtClean="0">
                <a:solidFill>
                  <a:srgbClr val="0000CC"/>
                </a:solidFill>
              </a:rPr>
              <a:t>demat.service@icdbibank.com</a:t>
            </a:r>
            <a:r>
              <a:rPr lang="en-US" sz="1800" dirty="0" smtClean="0">
                <a:solidFill>
                  <a:schemeClr val="accent1"/>
                </a:solidFill>
              </a:rPr>
              <a:t>’</a:t>
            </a:r>
            <a:r>
              <a:rPr lang="en-US" sz="1800" dirty="0" smtClean="0"/>
              <a:t>.  The Emails received  on this Email ID are replied to by Demat Ops.</a:t>
            </a:r>
          </a:p>
          <a:p>
            <a:pPr>
              <a:lnSpc>
                <a:spcPct val="80000"/>
              </a:lnSpc>
              <a:buNone/>
            </a:pPr>
            <a:r>
              <a:rPr lang="en-US" sz="1800" dirty="0" smtClean="0">
                <a:solidFill>
                  <a:srgbClr val="FF0000"/>
                </a:solidFill>
              </a:rPr>
              <a:t>      </a:t>
            </a:r>
          </a:p>
          <a:p>
            <a:pPr>
              <a:lnSpc>
                <a:spcPct val="110000"/>
              </a:lnSpc>
              <a:buFont typeface="+mj-lt"/>
              <a:buAutoNum type="arabicPeriod" startAt="4"/>
            </a:pPr>
            <a:r>
              <a:rPr lang="en-US" sz="1800" dirty="0" smtClean="0"/>
              <a:t>The Branch – Demat Desk – will be subjected to Demat Audits (Internal / NSDL Regulatory ) from time to time . </a:t>
            </a:r>
          </a:p>
          <a:p>
            <a:pPr>
              <a:lnSpc>
                <a:spcPct val="110000"/>
              </a:lnSpc>
              <a:buFont typeface="+mj-lt"/>
              <a:buAutoNum type="arabicPeriod" startAt="4"/>
            </a:pPr>
            <a:endParaRPr lang="en-US" sz="1800" dirty="0" smtClean="0"/>
          </a:p>
          <a:p>
            <a:pPr>
              <a:lnSpc>
                <a:spcPct val="80000"/>
              </a:lnSpc>
              <a:buFont typeface="+mj-lt"/>
              <a:buAutoNum type="arabicPeriod" startAt="4"/>
            </a:pPr>
            <a:r>
              <a:rPr lang="en-US" sz="1800" dirty="0" smtClean="0"/>
              <a:t>NSDL Penalty Provisions  are as under:  </a:t>
            </a:r>
            <a:endParaRPr lang="en-US" sz="17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hlinkClick r:id="rId5" action="ppaction://hlinksldjump"/>
          </p:cNvPr>
          <p:cNvSpPr/>
          <p:nvPr/>
        </p:nvSpPr>
        <p:spPr>
          <a:xfrm>
            <a:off x="8077200" y="5867400"/>
            <a:ext cx="762000" cy="304800"/>
          </a:xfrm>
          <a:prstGeom prst="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graphicFrame>
        <p:nvGraphicFramePr>
          <p:cNvPr id="2" name="Object 1"/>
          <p:cNvGraphicFramePr>
            <a:graphicFrameLocks noChangeAspect="1"/>
          </p:cNvGraphicFramePr>
          <p:nvPr>
            <p:extLst>
              <p:ext uri="{D42A27DB-BD31-4B8C-83A1-F6EECF244321}">
                <p14:modId xmlns:p14="http://schemas.microsoft.com/office/powerpoint/2010/main" val="1205780665"/>
              </p:ext>
            </p:extLst>
          </p:nvPr>
        </p:nvGraphicFramePr>
        <p:xfrm>
          <a:off x="7391400" y="1447800"/>
          <a:ext cx="1295400" cy="1092994"/>
        </p:xfrm>
        <a:graphic>
          <a:graphicData uri="http://schemas.openxmlformats.org/presentationml/2006/ole">
            <mc:AlternateContent xmlns:mc="http://schemas.openxmlformats.org/markup-compatibility/2006">
              <mc:Choice xmlns:v="urn:schemas-microsoft-com:vml" Requires="v">
                <p:oleObj spid="_x0000_s162863" name="Document" showAsIcon="1" r:id="rId7" imgW="914400" imgH="771480" progId="Word.Document.12">
                  <p:embed/>
                </p:oleObj>
              </mc:Choice>
              <mc:Fallback>
                <p:oleObj name="Document" showAsIcon="1" r:id="rId7" imgW="914400" imgH="771480" progId="Word.Document.12">
                  <p:embed/>
                  <p:pic>
                    <p:nvPicPr>
                      <p:cNvPr id="0" name=""/>
                      <p:cNvPicPr/>
                      <p:nvPr/>
                    </p:nvPicPr>
                    <p:blipFill>
                      <a:blip r:embed="rId8"/>
                      <a:stretch>
                        <a:fillRect/>
                      </a:stretch>
                    </p:blipFill>
                    <p:spPr>
                      <a:xfrm>
                        <a:off x="7391400" y="1447800"/>
                        <a:ext cx="1295400" cy="1092994"/>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08277079"/>
              </p:ext>
            </p:extLst>
          </p:nvPr>
        </p:nvGraphicFramePr>
        <p:xfrm>
          <a:off x="4800600" y="5484018"/>
          <a:ext cx="1270001" cy="1071563"/>
        </p:xfrm>
        <a:graphic>
          <a:graphicData uri="http://schemas.openxmlformats.org/presentationml/2006/ole">
            <mc:AlternateContent xmlns:mc="http://schemas.openxmlformats.org/markup-compatibility/2006">
              <mc:Choice xmlns:v="urn:schemas-microsoft-com:vml" Requires="v">
                <p:oleObj spid="_x0000_s162864" name="Document" showAsIcon="1" r:id="rId10" imgW="914400" imgH="771480" progId="Word.Document.12">
                  <p:embed/>
                </p:oleObj>
              </mc:Choice>
              <mc:Fallback>
                <p:oleObj name="Document" showAsIcon="1" r:id="rId10" imgW="914400" imgH="771480" progId="Word.Document.12">
                  <p:embed/>
                  <p:pic>
                    <p:nvPicPr>
                      <p:cNvPr id="0" name="Object 1"/>
                      <p:cNvPicPr>
                        <a:picLocks noChangeAspect="1" noChangeArrowheads="1"/>
                      </p:cNvPicPr>
                      <p:nvPr/>
                    </p:nvPicPr>
                    <p:blipFill>
                      <a:blip r:embed="rId11"/>
                      <a:srcRect/>
                      <a:stretch>
                        <a:fillRect/>
                      </a:stretch>
                    </p:blipFill>
                    <p:spPr bwMode="auto">
                      <a:xfrm>
                        <a:off x="4800600" y="5484018"/>
                        <a:ext cx="1270001" cy="1071563"/>
                      </a:xfrm>
                      <a:prstGeom prst="rect">
                        <a:avLst/>
                      </a:prstGeom>
                      <a:noFill/>
                      <a:ln>
                        <a:noFill/>
                      </a:ln>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solidFill>
                  <a:srgbClr val="0000FF"/>
                </a:solidFill>
              </a:rPr>
              <a:t>   </a:t>
            </a:r>
            <a:r>
              <a:rPr lang="en-US" sz="3100" dirty="0" smtClean="0">
                <a:solidFill>
                  <a:srgbClr val="0000FF"/>
                </a:solidFill>
              </a:rPr>
              <a:t>Demat Ops - I</a:t>
            </a:r>
          </a:p>
        </p:txBody>
      </p:sp>
      <p:sp>
        <p:nvSpPr>
          <p:cNvPr id="10243" name="Rectangle 3" descr="Rectangle: Click to edit Master text styles&#10;Second level&#10;Third level&#10;Fourth level&#10;Fifth level"/>
          <p:cNvSpPr>
            <a:spLocks noGrp="1" noChangeArrowheads="1"/>
          </p:cNvSpPr>
          <p:nvPr>
            <p:ph type="body" idx="1"/>
          </p:nvPr>
        </p:nvSpPr>
        <p:spPr>
          <a:xfrm>
            <a:off x="231689" y="920372"/>
            <a:ext cx="8686800" cy="5632828"/>
          </a:xfrm>
        </p:spPr>
        <p:txBody>
          <a:bodyPr>
            <a:normAutofit/>
          </a:bodyPr>
          <a:lstStyle/>
          <a:p>
            <a:pPr eaLnBrk="1" hangingPunct="1">
              <a:lnSpc>
                <a:spcPct val="80000"/>
              </a:lnSpc>
            </a:pPr>
            <a:endParaRPr lang="en-US" sz="1400" dirty="0" smtClean="0"/>
          </a:p>
          <a:p>
            <a:pPr>
              <a:lnSpc>
                <a:spcPct val="80000"/>
              </a:lnSpc>
            </a:pPr>
            <a:r>
              <a:rPr lang="en-US" sz="1900" dirty="0" smtClean="0"/>
              <a:t>The Demat Ops is centralised  at   -  </a:t>
            </a:r>
          </a:p>
          <a:p>
            <a:pPr>
              <a:lnSpc>
                <a:spcPct val="80000"/>
              </a:lnSpc>
              <a:buNone/>
            </a:pPr>
            <a:r>
              <a:rPr lang="en-US" sz="1900" dirty="0" smtClean="0"/>
              <a:t>		</a:t>
            </a:r>
          </a:p>
          <a:p>
            <a:pPr indent="-288000">
              <a:lnSpc>
                <a:spcPct val="110000"/>
              </a:lnSpc>
              <a:spcBef>
                <a:spcPts val="400"/>
              </a:spcBef>
              <a:buNone/>
            </a:pPr>
            <a:r>
              <a:rPr lang="en-US" sz="1900" dirty="0" smtClean="0"/>
              <a:t>	</a:t>
            </a:r>
            <a:r>
              <a:rPr lang="en-US" sz="1900" dirty="0" err="1" smtClean="0"/>
              <a:t>Demat</a:t>
            </a:r>
            <a:r>
              <a:rPr lang="en-US" sz="1900" dirty="0" smtClean="0"/>
              <a:t> Operations		</a:t>
            </a:r>
          </a:p>
          <a:p>
            <a:pPr indent="-288000">
              <a:lnSpc>
                <a:spcPct val="110000"/>
              </a:lnSpc>
              <a:spcBef>
                <a:spcPts val="400"/>
              </a:spcBef>
              <a:buNone/>
            </a:pPr>
            <a:r>
              <a:rPr lang="en-US" sz="1900" dirty="0" smtClean="0"/>
              <a:t>	ICDBI Bank Ltd</a:t>
            </a:r>
          </a:p>
          <a:p>
            <a:pPr indent="-288000">
              <a:lnSpc>
                <a:spcPct val="110000"/>
              </a:lnSpc>
              <a:spcBef>
                <a:spcPts val="400"/>
              </a:spcBef>
              <a:buNone/>
            </a:pPr>
            <a:r>
              <a:rPr lang="en-US" sz="1900" dirty="0" smtClean="0"/>
              <a:t>	1</a:t>
            </a:r>
            <a:r>
              <a:rPr lang="en-US" sz="1900" baseline="30000" dirty="0" smtClean="0"/>
              <a:t>st</a:t>
            </a:r>
            <a:r>
              <a:rPr lang="en-US" sz="1900" dirty="0" smtClean="0"/>
              <a:t> Floor, ICDBI Bank House,  ICDBI  Street, </a:t>
            </a:r>
          </a:p>
          <a:p>
            <a:pPr indent="-288000">
              <a:lnSpc>
                <a:spcPct val="110000"/>
              </a:lnSpc>
              <a:spcBef>
                <a:spcPts val="400"/>
              </a:spcBef>
              <a:buNone/>
            </a:pPr>
            <a:r>
              <a:rPr lang="en-US" sz="1900" dirty="0" smtClean="0"/>
              <a:t>	Hyderabad – 500001.  </a:t>
            </a:r>
          </a:p>
          <a:p>
            <a:pPr indent="-288000">
              <a:lnSpc>
                <a:spcPct val="110000"/>
              </a:lnSpc>
              <a:spcBef>
                <a:spcPts val="400"/>
              </a:spcBef>
              <a:buNone/>
            </a:pPr>
            <a:r>
              <a:rPr lang="en-US" sz="1900" dirty="0" smtClean="0"/>
              <a:t>	Phone # 040 123456789 .  Fax 040 987654321 . </a:t>
            </a:r>
          </a:p>
          <a:p>
            <a:pPr>
              <a:lnSpc>
                <a:spcPct val="120000"/>
              </a:lnSpc>
              <a:buNone/>
            </a:pPr>
            <a:r>
              <a:rPr lang="en-US" sz="1900" dirty="0" smtClean="0"/>
              <a:t>	</a:t>
            </a:r>
          </a:p>
          <a:p>
            <a:pPr>
              <a:lnSpc>
                <a:spcPct val="80000"/>
              </a:lnSpc>
            </a:pPr>
            <a:r>
              <a:rPr lang="en-US" sz="1900" dirty="0" smtClean="0"/>
              <a:t>You can access us -  	Weekdays    8.30 AM – 7.00 PM </a:t>
            </a:r>
          </a:p>
          <a:p>
            <a:pPr>
              <a:lnSpc>
                <a:spcPct val="80000"/>
              </a:lnSpc>
              <a:buNone/>
            </a:pPr>
            <a:r>
              <a:rPr lang="en-US" sz="1900" dirty="0" smtClean="0"/>
              <a:t>				Saturday     10.00 AM – 2.00 PM </a:t>
            </a:r>
          </a:p>
          <a:p>
            <a:pPr>
              <a:lnSpc>
                <a:spcPct val="80000"/>
              </a:lnSpc>
              <a:buNone/>
            </a:pPr>
            <a:r>
              <a:rPr lang="en-US" sz="1900" dirty="0" smtClean="0"/>
              <a:t>	</a:t>
            </a:r>
          </a:p>
          <a:p>
            <a:pPr>
              <a:lnSpc>
                <a:spcPct val="80000"/>
              </a:lnSpc>
              <a:buNone/>
            </a:pPr>
            <a:r>
              <a:rPr lang="en-US" sz="1900" dirty="0"/>
              <a:t>	</a:t>
            </a:r>
            <a:r>
              <a:rPr lang="en-US" sz="1900" dirty="0" smtClean="0"/>
              <a:t>The  Contact Persons are – Rajesh Sharma / Suresh Patil / Nandita Das</a:t>
            </a:r>
          </a:p>
          <a:p>
            <a:pPr>
              <a:lnSpc>
                <a:spcPct val="80000"/>
              </a:lnSpc>
            </a:pPr>
            <a:endParaRPr lang="en-US" sz="1900" dirty="0" smtClean="0"/>
          </a:p>
          <a:p>
            <a:pPr>
              <a:lnSpc>
                <a:spcPct val="110000"/>
              </a:lnSpc>
            </a:pPr>
            <a:r>
              <a:rPr lang="en-US" sz="1900" dirty="0" smtClean="0"/>
              <a:t>Demat Ops has a group Email ID -  </a:t>
            </a:r>
            <a:r>
              <a:rPr lang="en-US" sz="1900" dirty="0" smtClean="0">
                <a:hlinkClick r:id="rId3"/>
              </a:rPr>
              <a:t>DematOperations@icdbibank.com</a:t>
            </a:r>
            <a:r>
              <a:rPr lang="en-US" sz="1900" dirty="0" smtClean="0"/>
              <a:t>  . Branch needs to mark all Demat related Emails to this Email ID.</a:t>
            </a:r>
          </a:p>
          <a:p>
            <a:pPr>
              <a:lnSpc>
                <a:spcPct val="80000"/>
              </a:lnSpc>
            </a:pPr>
            <a:endParaRPr lang="en-US" sz="1900" dirty="0" smtClean="0"/>
          </a:p>
          <a:p>
            <a:pPr eaLnBrk="1" hangingPunct="1">
              <a:lnSpc>
                <a:spcPct val="80000"/>
              </a:lnSpc>
            </a:pPr>
            <a:endParaRPr lang="en-US" sz="1400" dirty="0" smtClean="0"/>
          </a:p>
        </p:txBody>
      </p:sp>
      <p:sp>
        <p:nvSpPr>
          <p:cNvPr id="6" name="Rounded Rectangle 5"/>
          <p:cNvSpPr/>
          <p:nvPr/>
        </p:nvSpPr>
        <p:spPr>
          <a:xfrm>
            <a:off x="381000" y="6324600"/>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hlinkClick r:id="rId5" action="ppaction://hlinksldjump"/>
          </p:cNvPr>
          <p:cNvSpPr/>
          <p:nvPr/>
        </p:nvSpPr>
        <p:spPr>
          <a:xfrm>
            <a:off x="8077200" y="5867400"/>
            <a:ext cx="762000" cy="304800"/>
          </a:xfrm>
          <a:prstGeom prst="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Demat Ops - II</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1143000"/>
            <a:ext cx="8686800" cy="5181600"/>
          </a:xfrm>
        </p:spPr>
        <p:txBody>
          <a:bodyPr>
            <a:normAutofit/>
          </a:bodyPr>
          <a:lstStyle/>
          <a:p>
            <a:pPr eaLnBrk="1" hangingPunct="1">
              <a:lnSpc>
                <a:spcPct val="80000"/>
              </a:lnSpc>
            </a:pPr>
            <a:endParaRPr lang="en-US" sz="1400" dirty="0" smtClean="0"/>
          </a:p>
          <a:p>
            <a:r>
              <a:rPr lang="en-US" sz="1800" dirty="0" smtClean="0"/>
              <a:t>All Stationery – Account Opening Forms, Dematerialisation Request Forms, Delivery Instruction Booklets , Pledge Forms, etc – are to be indented from Demat Ops.</a:t>
            </a:r>
          </a:p>
          <a:p>
            <a:pPr>
              <a:lnSpc>
                <a:spcPct val="80000"/>
              </a:lnSpc>
            </a:pPr>
            <a:endParaRPr lang="en-US" sz="1800" dirty="0" smtClean="0"/>
          </a:p>
          <a:p>
            <a:pPr algn="just"/>
            <a:r>
              <a:rPr lang="en-US" sz="1800" dirty="0" smtClean="0"/>
              <a:t>Any letter  - Query / Complaint – received from a Demat Client – can be replied to by Branch.  In case of difficulty, the letter can be sent to Demat Ops for reply. </a:t>
            </a:r>
          </a:p>
          <a:p>
            <a:endParaRPr lang="en-US" sz="1800" dirty="0" smtClean="0"/>
          </a:p>
          <a:p>
            <a:r>
              <a:rPr lang="en-US" sz="1800" dirty="0" smtClean="0"/>
              <a:t>Statement / Bills – Monthly  / Quarterly / Yearly – as applicable – are sent directly by Demat Operations to Client.</a:t>
            </a:r>
          </a:p>
          <a:p>
            <a:pPr>
              <a:lnSpc>
                <a:spcPct val="80000"/>
              </a:lnSpc>
            </a:pPr>
            <a:endParaRPr lang="en-US" sz="1800" dirty="0" smtClean="0"/>
          </a:p>
          <a:p>
            <a:pPr>
              <a:lnSpc>
                <a:spcPct val="80000"/>
              </a:lnSpc>
            </a:pPr>
            <a:r>
              <a:rPr lang="en-US" sz="1800" dirty="0" smtClean="0">
                <a:solidFill>
                  <a:srgbClr val="0000FF"/>
                </a:solidFill>
              </a:rPr>
              <a:t>The Organization Chart of Demat Ops is  - </a:t>
            </a:r>
          </a:p>
          <a:p>
            <a:pPr>
              <a:lnSpc>
                <a:spcPct val="80000"/>
              </a:lnSpc>
            </a:pPr>
            <a:endParaRPr lang="en-US" sz="1800" dirty="0" smtClean="0">
              <a:solidFill>
                <a:srgbClr val="FF0000"/>
              </a:solidFill>
            </a:endParaRPr>
          </a:p>
          <a:p>
            <a:pPr>
              <a:lnSpc>
                <a:spcPct val="80000"/>
              </a:lnSpc>
            </a:pPr>
            <a:endParaRPr lang="en-US" sz="1800" dirty="0" smtClean="0">
              <a:solidFill>
                <a:srgbClr val="FF0000"/>
              </a:solidFill>
            </a:endParaRPr>
          </a:p>
          <a:p>
            <a:pPr>
              <a:lnSpc>
                <a:spcPct val="80000"/>
              </a:lnSpc>
            </a:pPr>
            <a:r>
              <a:rPr lang="en-US" sz="1800" dirty="0" smtClean="0">
                <a:solidFill>
                  <a:srgbClr val="0000FF"/>
                </a:solidFill>
              </a:rPr>
              <a:t>The TAT for Demat Activities is  - </a:t>
            </a:r>
          </a:p>
          <a:p>
            <a:pPr>
              <a:lnSpc>
                <a:spcPct val="80000"/>
              </a:lnSpc>
            </a:pPr>
            <a:endParaRPr lang="en-US" sz="1800" dirty="0" smtClean="0">
              <a:solidFill>
                <a:srgbClr val="FF0000"/>
              </a:solidFill>
            </a:endParaRPr>
          </a:p>
          <a:p>
            <a:pPr>
              <a:lnSpc>
                <a:spcPct val="80000"/>
              </a:lnSpc>
            </a:pPr>
            <a:r>
              <a:rPr lang="en-US" sz="1800" dirty="0" smtClean="0">
                <a:solidFill>
                  <a:srgbClr val="0000FF"/>
                </a:solidFill>
              </a:rPr>
              <a:t>The Escalation Matrix for Demat Ops  is – </a:t>
            </a:r>
          </a:p>
          <a:p>
            <a:pPr>
              <a:lnSpc>
                <a:spcPct val="80000"/>
              </a:lnSpc>
            </a:pPr>
            <a:endParaRPr lang="en-US" sz="1400" dirty="0" smtClean="0">
              <a:solidFill>
                <a:srgbClr val="FF0000"/>
              </a:solidFill>
            </a:endParaRPr>
          </a:p>
          <a:p>
            <a:pPr>
              <a:lnSpc>
                <a:spcPct val="80000"/>
              </a:lnSpc>
              <a:buNone/>
            </a:pPr>
            <a:endParaRPr lang="en-US" sz="1700" dirty="0" smtClean="0">
              <a:solidFill>
                <a:srgbClr val="FF0000"/>
              </a:solidFill>
            </a:endParaRPr>
          </a:p>
          <a:p>
            <a:pPr>
              <a:lnSpc>
                <a:spcPct val="80000"/>
              </a:lnSpc>
              <a:buClr>
                <a:schemeClr val="accent1"/>
              </a:buClr>
            </a:pPr>
            <a:endParaRPr lang="en-US" sz="1700" dirty="0" smtClean="0">
              <a:solidFill>
                <a:srgbClr val="FF0000"/>
              </a:solidFill>
            </a:endParaRPr>
          </a:p>
        </p:txBody>
      </p:sp>
      <p:sp>
        <p:nvSpPr>
          <p:cNvPr id="6" name="Rounded Rectangle 5"/>
          <p:cNvSpPr/>
          <p:nvPr/>
        </p:nvSpPr>
        <p:spPr>
          <a:xfrm>
            <a:off x="381000" y="6172200"/>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69987" name="Object 3">
            <a:hlinkClick r:id="" action="ppaction://ole?verb=1"/>
          </p:cNvPr>
          <p:cNvGraphicFramePr>
            <a:graphicFrameLocks noChangeAspect="1"/>
          </p:cNvGraphicFramePr>
          <p:nvPr>
            <p:extLst>
              <p:ext uri="{D42A27DB-BD31-4B8C-83A1-F6EECF244321}">
                <p14:modId xmlns:p14="http://schemas.microsoft.com/office/powerpoint/2010/main" val="746798579"/>
              </p:ext>
            </p:extLst>
          </p:nvPr>
        </p:nvGraphicFramePr>
        <p:xfrm>
          <a:off x="6096000" y="3657600"/>
          <a:ext cx="1066800" cy="833438"/>
        </p:xfrm>
        <a:graphic>
          <a:graphicData uri="http://schemas.openxmlformats.org/presentationml/2006/ole">
            <mc:AlternateContent xmlns:mc="http://schemas.openxmlformats.org/markup-compatibility/2006">
              <mc:Choice xmlns:v="urn:schemas-microsoft-com:vml" Requires="v">
                <p:oleObj spid="_x0000_s170050" name="Worksheet" showAsIcon="1" r:id="rId6" imgW="914400" imgH="714240" progId="Excel.Sheet.12">
                  <p:embed/>
                </p:oleObj>
              </mc:Choice>
              <mc:Fallback>
                <p:oleObj name="Worksheet" showAsIcon="1" r:id="rId6" imgW="914400" imgH="714240" progId="Excel.Sheet.12">
                  <p:embed/>
                  <p:pic>
                    <p:nvPicPr>
                      <p:cNvPr id="0" name="Picture 3"/>
                      <p:cNvPicPr>
                        <a:picLocks noChangeAspect="1" noChangeArrowheads="1"/>
                      </p:cNvPicPr>
                      <p:nvPr/>
                    </p:nvPicPr>
                    <p:blipFill>
                      <a:blip r:embed="rId7"/>
                      <a:srcRect/>
                      <a:stretch>
                        <a:fillRect/>
                      </a:stretch>
                    </p:blipFill>
                    <p:spPr bwMode="auto">
                      <a:xfrm>
                        <a:off x="6096000" y="3657600"/>
                        <a:ext cx="1066800" cy="833438"/>
                      </a:xfrm>
                      <a:prstGeom prst="rect">
                        <a:avLst/>
                      </a:prstGeom>
                      <a:noFill/>
                      <a:ln w="9525">
                        <a:solidFill>
                          <a:srgbClr val="FF0000"/>
                        </a:solidFill>
                        <a:miter lim="800000"/>
                        <a:headEnd/>
                        <a:tailEnd/>
                      </a:ln>
                      <a:extLst/>
                    </p:spPr>
                  </p:pic>
                </p:oleObj>
              </mc:Fallback>
            </mc:AlternateContent>
          </a:graphicData>
        </a:graphic>
      </p:graphicFrame>
      <p:graphicFrame>
        <p:nvGraphicFramePr>
          <p:cNvPr id="169988" name="Object 4">
            <a:hlinkClick r:id="" action="ppaction://ole?verb=1"/>
          </p:cNvPr>
          <p:cNvGraphicFramePr>
            <a:graphicFrameLocks noChangeAspect="1"/>
          </p:cNvGraphicFramePr>
          <p:nvPr>
            <p:extLst>
              <p:ext uri="{D42A27DB-BD31-4B8C-83A1-F6EECF244321}">
                <p14:modId xmlns:p14="http://schemas.microsoft.com/office/powerpoint/2010/main" val="3095957189"/>
              </p:ext>
            </p:extLst>
          </p:nvPr>
        </p:nvGraphicFramePr>
        <p:xfrm>
          <a:off x="4072128" y="4419600"/>
          <a:ext cx="1109472" cy="866775"/>
        </p:xfrm>
        <a:graphic>
          <a:graphicData uri="http://schemas.openxmlformats.org/presentationml/2006/ole">
            <mc:AlternateContent xmlns:mc="http://schemas.openxmlformats.org/markup-compatibility/2006">
              <mc:Choice xmlns:v="urn:schemas-microsoft-com:vml" Requires="v">
                <p:oleObj spid="_x0000_s170051" name="Worksheet" showAsIcon="1" r:id="rId9" imgW="914400" imgH="714240" progId="Excel.Sheet.12">
                  <p:embed/>
                </p:oleObj>
              </mc:Choice>
              <mc:Fallback>
                <p:oleObj name="Worksheet" showAsIcon="1" r:id="rId9" imgW="914400" imgH="714240" progId="Excel.Sheet.12">
                  <p:embed/>
                  <p:pic>
                    <p:nvPicPr>
                      <p:cNvPr id="0" name="Picture 4"/>
                      <p:cNvPicPr>
                        <a:picLocks noChangeAspect="1" noChangeArrowheads="1"/>
                      </p:cNvPicPr>
                      <p:nvPr/>
                    </p:nvPicPr>
                    <p:blipFill>
                      <a:blip r:embed="rId10"/>
                      <a:srcRect/>
                      <a:stretch>
                        <a:fillRect/>
                      </a:stretch>
                    </p:blipFill>
                    <p:spPr bwMode="auto">
                      <a:xfrm>
                        <a:off x="4072128" y="4419600"/>
                        <a:ext cx="1109472" cy="866775"/>
                      </a:xfrm>
                      <a:prstGeom prst="rect">
                        <a:avLst/>
                      </a:prstGeom>
                      <a:noFill/>
                      <a:ln w="9525">
                        <a:solidFill>
                          <a:srgbClr val="FF0000"/>
                        </a:solidFill>
                        <a:miter lim="800000"/>
                        <a:headEnd/>
                        <a:tailEnd/>
                      </a:ln>
                      <a:extLst/>
                    </p:spPr>
                  </p:pic>
                </p:oleObj>
              </mc:Fallback>
            </mc:AlternateContent>
          </a:graphicData>
        </a:graphic>
      </p:graphicFrame>
      <p:graphicFrame>
        <p:nvGraphicFramePr>
          <p:cNvPr id="169989" name="Object 5">
            <a:hlinkClick r:id="" action="ppaction://ole?verb=1"/>
          </p:cNvPr>
          <p:cNvGraphicFramePr>
            <a:graphicFrameLocks noChangeAspect="1"/>
          </p:cNvGraphicFramePr>
          <p:nvPr>
            <p:extLst>
              <p:ext uri="{D42A27DB-BD31-4B8C-83A1-F6EECF244321}">
                <p14:modId xmlns:p14="http://schemas.microsoft.com/office/powerpoint/2010/main" val="4142246487"/>
              </p:ext>
            </p:extLst>
          </p:nvPr>
        </p:nvGraphicFramePr>
        <p:xfrm>
          <a:off x="5410200" y="5026818"/>
          <a:ext cx="1143000" cy="892969"/>
        </p:xfrm>
        <a:graphic>
          <a:graphicData uri="http://schemas.openxmlformats.org/presentationml/2006/ole">
            <mc:AlternateContent xmlns:mc="http://schemas.openxmlformats.org/markup-compatibility/2006">
              <mc:Choice xmlns:v="urn:schemas-microsoft-com:vml" Requires="v">
                <p:oleObj spid="_x0000_s170052" name="Worksheet" showAsIcon="1" r:id="rId12" imgW="914400" imgH="714240" progId="Excel.Sheet.12">
                  <p:embed/>
                </p:oleObj>
              </mc:Choice>
              <mc:Fallback>
                <p:oleObj name="Worksheet" showAsIcon="1" r:id="rId12" imgW="914400" imgH="714240" progId="Excel.Sheet.12">
                  <p:embed/>
                  <p:pic>
                    <p:nvPicPr>
                      <p:cNvPr id="0" name="Picture 5"/>
                      <p:cNvPicPr>
                        <a:picLocks noChangeAspect="1" noChangeArrowheads="1"/>
                      </p:cNvPicPr>
                      <p:nvPr/>
                    </p:nvPicPr>
                    <p:blipFill>
                      <a:blip r:embed="rId13"/>
                      <a:srcRect/>
                      <a:stretch>
                        <a:fillRect/>
                      </a:stretch>
                    </p:blipFill>
                    <p:spPr bwMode="auto">
                      <a:xfrm>
                        <a:off x="5410200" y="5026818"/>
                        <a:ext cx="1143000" cy="892969"/>
                      </a:xfrm>
                      <a:prstGeom prst="rect">
                        <a:avLst/>
                      </a:prstGeom>
                      <a:noFill/>
                      <a:ln w="9525">
                        <a:solidFill>
                          <a:srgbClr val="FF0000"/>
                        </a:solidFill>
                        <a:miter lim="800000"/>
                        <a:headEnd/>
                        <a:tailEnd/>
                      </a:ln>
                      <a:extLst/>
                    </p:spPr>
                  </p:pic>
                </p:oleObj>
              </mc:Fallback>
            </mc:AlternateContent>
          </a:graphicData>
        </a:graphic>
      </p:graphicFrame>
      <p:sp>
        <p:nvSpPr>
          <p:cNvPr id="10" name="Rectangle 9">
            <a:hlinkClick r:id="rId14" action="ppaction://hlinksldjump"/>
          </p:cNvPr>
          <p:cNvSpPr/>
          <p:nvPr/>
        </p:nvSpPr>
        <p:spPr>
          <a:xfrm>
            <a:off x="8076170" y="5410200"/>
            <a:ext cx="762000" cy="304800"/>
          </a:xfrm>
          <a:prstGeom prst="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Branch – </a:t>
            </a:r>
            <a:r>
              <a:rPr lang="en-US" sz="3100" dirty="0" err="1" smtClean="0">
                <a:solidFill>
                  <a:srgbClr val="0000FF"/>
                </a:solidFill>
              </a:rPr>
              <a:t>Demat</a:t>
            </a:r>
            <a:r>
              <a:rPr lang="en-US" sz="3100" dirty="0" smtClean="0">
                <a:solidFill>
                  <a:srgbClr val="0000FF"/>
                </a:solidFill>
              </a:rPr>
              <a:t> Activities - Overview</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lnSpcReduction="10000"/>
          </a:bodyPr>
          <a:lstStyle/>
          <a:p>
            <a:pPr eaLnBrk="1" hangingPunct="1">
              <a:lnSpc>
                <a:spcPct val="80000"/>
              </a:lnSpc>
            </a:pPr>
            <a:endParaRPr lang="en-US" sz="1400" dirty="0" smtClean="0"/>
          </a:p>
          <a:p>
            <a:pPr>
              <a:lnSpc>
                <a:spcPct val="80000"/>
              </a:lnSpc>
              <a:buNone/>
            </a:pPr>
            <a:r>
              <a:rPr lang="en-US" sz="1600" dirty="0" smtClean="0"/>
              <a:t>	</a:t>
            </a:r>
            <a:r>
              <a:rPr lang="en-US" sz="1800" dirty="0" smtClean="0"/>
              <a:t>At the Branch – you will undertake the following Demat Activities - </a:t>
            </a:r>
          </a:p>
          <a:p>
            <a:pPr lvl="8">
              <a:lnSpc>
                <a:spcPct val="80000"/>
              </a:lnSpc>
              <a:buNone/>
            </a:pPr>
            <a:endParaRPr lang="en-US" sz="1800" dirty="0" smtClean="0"/>
          </a:p>
          <a:p>
            <a:pPr>
              <a:lnSpc>
                <a:spcPct val="80000"/>
              </a:lnSpc>
              <a:buFont typeface="+mj-lt"/>
              <a:buAutoNum type="arabicPeriod"/>
            </a:pPr>
            <a:r>
              <a:rPr lang="en-US" sz="1800" dirty="0" smtClean="0"/>
              <a:t>Account Opening   			</a:t>
            </a:r>
            <a:r>
              <a:rPr lang="en-US" sz="1800" dirty="0" smtClean="0">
                <a:solidFill>
                  <a:srgbClr val="FF0000"/>
                </a:solidFill>
              </a:rPr>
              <a:t>Scrutiny,  Collection</a:t>
            </a:r>
          </a:p>
          <a:p>
            <a:pPr>
              <a:lnSpc>
                <a:spcPct val="80000"/>
              </a:lnSpc>
              <a:buFont typeface="+mj-lt"/>
              <a:buAutoNum type="arabicPeriod"/>
            </a:pPr>
            <a:r>
              <a:rPr lang="en-US" sz="1800" dirty="0" smtClean="0"/>
              <a:t>Dematerialisation / Rematerialisation  	</a:t>
            </a:r>
            <a:r>
              <a:rPr lang="en-US" sz="1800" dirty="0" smtClean="0">
                <a:solidFill>
                  <a:srgbClr val="FF0000"/>
                </a:solidFill>
              </a:rPr>
              <a:t>Scrutiny,  Collection</a:t>
            </a:r>
          </a:p>
          <a:p>
            <a:pPr>
              <a:lnSpc>
                <a:spcPct val="80000"/>
              </a:lnSpc>
              <a:buFont typeface="+mj-lt"/>
              <a:buAutoNum type="arabicPeriod"/>
            </a:pPr>
            <a:r>
              <a:rPr lang="en-US" sz="1800" dirty="0" smtClean="0"/>
              <a:t>Delivery Instructions  			</a:t>
            </a:r>
            <a:r>
              <a:rPr lang="en-US" sz="1800" dirty="0" smtClean="0">
                <a:solidFill>
                  <a:srgbClr val="FF0000"/>
                </a:solidFill>
              </a:rPr>
              <a:t>Scrutiny,  Processing in ‘DP Smart’</a:t>
            </a:r>
          </a:p>
          <a:p>
            <a:pPr>
              <a:lnSpc>
                <a:spcPct val="80000"/>
              </a:lnSpc>
              <a:buFont typeface="+mj-lt"/>
              <a:buAutoNum type="arabicPeriod"/>
            </a:pPr>
            <a:r>
              <a:rPr lang="en-US" sz="1800" dirty="0" smtClean="0"/>
              <a:t>Pledge   				</a:t>
            </a:r>
            <a:r>
              <a:rPr lang="en-US" sz="1800" dirty="0" smtClean="0">
                <a:solidFill>
                  <a:srgbClr val="FF0000"/>
                </a:solidFill>
              </a:rPr>
              <a:t>Scrutiny,  Collection</a:t>
            </a:r>
          </a:p>
          <a:p>
            <a:pPr>
              <a:lnSpc>
                <a:spcPct val="80000"/>
              </a:lnSpc>
              <a:buFont typeface="+mj-lt"/>
              <a:buAutoNum type="arabicPeriod"/>
            </a:pPr>
            <a:r>
              <a:rPr lang="en-US" sz="1800" dirty="0" smtClean="0"/>
              <a:t>Requests - Address Change, </a:t>
            </a:r>
            <a:r>
              <a:rPr lang="en-US" sz="1800" dirty="0" err="1" smtClean="0"/>
              <a:t>etc</a:t>
            </a:r>
            <a:r>
              <a:rPr lang="en-US" sz="1800" dirty="0" smtClean="0"/>
              <a:t>	  	</a:t>
            </a:r>
            <a:r>
              <a:rPr lang="en-US" sz="1800" dirty="0" smtClean="0">
                <a:solidFill>
                  <a:srgbClr val="FF0000"/>
                </a:solidFill>
              </a:rPr>
              <a:t>Scrutiny , Collection</a:t>
            </a:r>
          </a:p>
          <a:p>
            <a:pPr>
              <a:lnSpc>
                <a:spcPct val="80000"/>
              </a:lnSpc>
              <a:buFont typeface="+mj-lt"/>
              <a:buAutoNum type="arabicPeriod"/>
            </a:pPr>
            <a:r>
              <a:rPr lang="en-US" sz="1800" dirty="0" smtClean="0"/>
              <a:t>Account Closure  			</a:t>
            </a:r>
            <a:r>
              <a:rPr lang="en-US" sz="1800" dirty="0" smtClean="0">
                <a:solidFill>
                  <a:srgbClr val="FF0000"/>
                </a:solidFill>
              </a:rPr>
              <a:t>Scrutiny,  Collection	</a:t>
            </a:r>
          </a:p>
          <a:p>
            <a:pPr>
              <a:lnSpc>
                <a:spcPct val="80000"/>
              </a:lnSpc>
              <a:buFont typeface="+mj-lt"/>
              <a:buAutoNum type="arabicPeriod"/>
            </a:pPr>
            <a:r>
              <a:rPr lang="en-US" sz="1800" dirty="0" smtClean="0"/>
              <a:t>Billing / Statements 			</a:t>
            </a:r>
            <a:r>
              <a:rPr lang="en-US" sz="1800" dirty="0" smtClean="0">
                <a:solidFill>
                  <a:srgbClr val="FF0000"/>
                </a:solidFill>
              </a:rPr>
              <a:t>Resolve Client Queries</a:t>
            </a:r>
          </a:p>
          <a:p>
            <a:pPr>
              <a:lnSpc>
                <a:spcPct val="80000"/>
              </a:lnSpc>
            </a:pPr>
            <a:endParaRPr lang="en-US" sz="1800" dirty="0" smtClean="0"/>
          </a:p>
          <a:p>
            <a:pPr algn="just">
              <a:lnSpc>
                <a:spcPct val="80000"/>
              </a:lnSpc>
              <a:buNone/>
            </a:pPr>
            <a:r>
              <a:rPr lang="en-US" sz="1800" dirty="0" smtClean="0">
                <a:solidFill>
                  <a:srgbClr val="FF0000"/>
                </a:solidFill>
              </a:rPr>
              <a:t>	</a:t>
            </a:r>
            <a:r>
              <a:rPr lang="en-US" sz="1800" u="sng" dirty="0" smtClean="0">
                <a:solidFill>
                  <a:srgbClr val="0000FF"/>
                </a:solidFill>
              </a:rPr>
              <a:t>Note</a:t>
            </a:r>
            <a:r>
              <a:rPr lang="en-US" sz="1800" dirty="0" smtClean="0">
                <a:solidFill>
                  <a:srgbClr val="0000FF"/>
                </a:solidFill>
              </a:rPr>
              <a:t> :</a:t>
            </a:r>
          </a:p>
          <a:p>
            <a:pPr algn="just">
              <a:lnSpc>
                <a:spcPct val="80000"/>
              </a:lnSpc>
              <a:buNone/>
            </a:pPr>
            <a:endParaRPr lang="en-US" sz="1800" dirty="0" smtClean="0">
              <a:solidFill>
                <a:srgbClr val="FF0000"/>
              </a:solidFill>
            </a:endParaRPr>
          </a:p>
          <a:p>
            <a:pPr algn="just">
              <a:lnSpc>
                <a:spcPct val="110000"/>
              </a:lnSpc>
              <a:buAutoNum type="arabicPeriod"/>
            </a:pPr>
            <a:r>
              <a:rPr lang="en-US" sz="1800" dirty="0" smtClean="0"/>
              <a:t>All Demat documents – received at Branch - need to be forwarded </a:t>
            </a:r>
            <a:r>
              <a:rPr lang="en-US" sz="1800" u="sng" dirty="0" smtClean="0"/>
              <a:t>on Daily basis</a:t>
            </a:r>
            <a:r>
              <a:rPr lang="en-US" sz="1800" dirty="0" smtClean="0"/>
              <a:t>, through courier to Demat Ops .</a:t>
            </a:r>
          </a:p>
          <a:p>
            <a:pPr algn="just">
              <a:lnSpc>
                <a:spcPct val="110000"/>
              </a:lnSpc>
              <a:buAutoNum type="arabicPeriod"/>
            </a:pPr>
            <a:endParaRPr lang="en-US" sz="1800" dirty="0" smtClean="0"/>
          </a:p>
          <a:p>
            <a:pPr algn="just">
              <a:lnSpc>
                <a:spcPct val="110000"/>
              </a:lnSpc>
              <a:buAutoNum type="arabicPeriod"/>
            </a:pPr>
            <a:r>
              <a:rPr lang="en-US" sz="1800" dirty="0" smtClean="0"/>
              <a:t>An Email also needs to be sent daily to </a:t>
            </a:r>
            <a:r>
              <a:rPr lang="en-US" sz="1800" dirty="0" smtClean="0">
                <a:hlinkClick r:id="rId3"/>
              </a:rPr>
              <a:t>DematOperations@icdbibank.com</a:t>
            </a:r>
            <a:r>
              <a:rPr lang="en-US" sz="1800" dirty="0" smtClean="0"/>
              <a:t> listing what all has been forwarded to Demat Ops.  Demat Ops will confirm receipt of the same.  </a:t>
            </a:r>
          </a:p>
          <a:p>
            <a:pPr algn="just">
              <a:lnSpc>
                <a:spcPct val="80000"/>
              </a:lnSpc>
              <a:buNone/>
            </a:pPr>
            <a:endParaRPr lang="en-US" sz="1800" dirty="0" smtClean="0"/>
          </a:p>
          <a:p>
            <a:pPr algn="just">
              <a:lnSpc>
                <a:spcPct val="80000"/>
              </a:lnSpc>
              <a:buAutoNum type="arabicPeriod" startAt="3"/>
            </a:pPr>
            <a:r>
              <a:rPr lang="en-US" sz="1800" dirty="0" smtClean="0"/>
              <a:t>Demat Ops facilitates Audit – and as such all records are maintained at its end.</a:t>
            </a:r>
          </a:p>
          <a:p>
            <a:pPr algn="just">
              <a:lnSpc>
                <a:spcPct val="80000"/>
              </a:lnSpc>
              <a:buAutoNum type="arabicPeriod" startAt="3"/>
            </a:pPr>
            <a:endParaRPr lang="en-US" sz="1400" dirty="0" smtClean="0">
              <a:solidFill>
                <a:srgbClr val="FF0000"/>
              </a:solidFill>
            </a:endParaRPr>
          </a:p>
          <a:p>
            <a:pPr algn="just">
              <a:lnSpc>
                <a:spcPct val="80000"/>
              </a:lnSpc>
              <a:buAutoNum type="arabicPeriod" startAt="3"/>
            </a:pPr>
            <a:endParaRPr lang="en-US" sz="1400" dirty="0" smtClean="0"/>
          </a:p>
          <a:p>
            <a:pPr eaLnBrk="1" hangingPunct="1">
              <a:lnSpc>
                <a:spcPct val="80000"/>
              </a:lnSpc>
            </a:pPr>
            <a:endParaRPr lang="en-US" sz="1400" dirty="0" smtClean="0"/>
          </a:p>
          <a:p>
            <a:pPr>
              <a:lnSpc>
                <a:spcPct val="80000"/>
              </a:lnSpc>
              <a:buNone/>
            </a:pPr>
            <a:endParaRPr lang="en-US" sz="1700" dirty="0" smtClean="0">
              <a:solidFill>
                <a:srgbClr val="FF0000"/>
              </a:solidFill>
            </a:endParaRPr>
          </a:p>
          <a:p>
            <a:pPr>
              <a:lnSpc>
                <a:spcPct val="80000"/>
              </a:lnSpc>
              <a:buClr>
                <a:schemeClr val="accent1"/>
              </a:buClr>
            </a:pPr>
            <a:endParaRPr lang="en-US" sz="17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5" action="ppaction://hlinksldjump"/>
          </p:cNvPr>
          <p:cNvSpPr/>
          <p:nvPr/>
        </p:nvSpPr>
        <p:spPr>
          <a:xfrm>
            <a:off x="8077200" y="5867400"/>
            <a:ext cx="762000" cy="304800"/>
          </a:xfrm>
          <a:prstGeom prst="rect">
            <a:avLst/>
          </a:prstGeom>
          <a:solidFill>
            <a:srgbClr val="55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Account Opening - I</a:t>
            </a:r>
          </a:p>
        </p:txBody>
      </p:sp>
      <p:sp>
        <p:nvSpPr>
          <p:cNvPr id="10243" name="Rectangle 3" descr="Rectangle: Click to edit Master text styles&#10;Second level&#10;Third level&#10;Fourth level&#10;Fifth level"/>
          <p:cNvSpPr>
            <a:spLocks noGrp="1" noChangeArrowheads="1"/>
          </p:cNvSpPr>
          <p:nvPr>
            <p:ph type="body" idx="1"/>
          </p:nvPr>
        </p:nvSpPr>
        <p:spPr>
          <a:xfrm>
            <a:off x="152400" y="848497"/>
            <a:ext cx="8686800" cy="5532119"/>
          </a:xfrm>
        </p:spPr>
        <p:txBody>
          <a:bodyPr>
            <a:normAutofit lnSpcReduction="10000"/>
          </a:bodyPr>
          <a:lstStyle/>
          <a:p>
            <a:pPr eaLnBrk="1" hangingPunct="1">
              <a:lnSpc>
                <a:spcPct val="80000"/>
              </a:lnSpc>
            </a:pPr>
            <a:endParaRPr lang="en-US" sz="1800" dirty="0" smtClean="0"/>
          </a:p>
          <a:p>
            <a:pPr>
              <a:lnSpc>
                <a:spcPct val="110000"/>
              </a:lnSpc>
            </a:pPr>
            <a:r>
              <a:rPr lang="en-US" sz="1800" dirty="0" smtClean="0"/>
              <a:t>A Demat Account  can be opened in the name of – Individuals (including minors)  / NRI’s / Corporate (including Foreign Corporates ) / Trust.</a:t>
            </a:r>
          </a:p>
          <a:p>
            <a:pPr>
              <a:lnSpc>
                <a:spcPct val="80000"/>
              </a:lnSpc>
            </a:pPr>
            <a:endParaRPr lang="en-US" sz="1800" dirty="0" smtClean="0"/>
          </a:p>
          <a:p>
            <a:pPr>
              <a:lnSpc>
                <a:spcPct val="80000"/>
              </a:lnSpc>
            </a:pPr>
            <a:r>
              <a:rPr lang="en-US" sz="1800" dirty="0" smtClean="0"/>
              <a:t>The Demat Account Opening Form is of  2 types – Individual /  Corporate. </a:t>
            </a:r>
          </a:p>
          <a:p>
            <a:pPr>
              <a:lnSpc>
                <a:spcPct val="80000"/>
              </a:lnSpc>
              <a:buNone/>
            </a:pPr>
            <a:r>
              <a:rPr lang="en-US" sz="1800" dirty="0" smtClean="0"/>
              <a:t>	Please ensure the Client fills the correct form .</a:t>
            </a:r>
          </a:p>
          <a:p>
            <a:pPr>
              <a:lnSpc>
                <a:spcPct val="80000"/>
              </a:lnSpc>
            </a:pPr>
            <a:endParaRPr lang="en-US" sz="1800" dirty="0" smtClean="0"/>
          </a:p>
          <a:p>
            <a:pPr>
              <a:lnSpc>
                <a:spcPct val="80000"/>
              </a:lnSpc>
              <a:buNone/>
            </a:pPr>
            <a:r>
              <a:rPr lang="en-US" sz="1800" dirty="0" smtClean="0">
                <a:solidFill>
                  <a:srgbClr val="FF0000"/>
                </a:solidFill>
              </a:rPr>
              <a:t>	</a:t>
            </a:r>
            <a:r>
              <a:rPr lang="en-US" sz="1800" u="sng" dirty="0" smtClean="0">
                <a:solidFill>
                  <a:srgbClr val="FF0000"/>
                </a:solidFill>
              </a:rPr>
              <a:t>PAN Card </a:t>
            </a:r>
          </a:p>
          <a:p>
            <a:pPr marL="0" indent="0">
              <a:lnSpc>
                <a:spcPct val="80000"/>
              </a:lnSpc>
              <a:buNone/>
            </a:pPr>
            <a:endParaRPr lang="en-US" sz="1800" dirty="0" smtClean="0">
              <a:solidFill>
                <a:srgbClr val="FF0000"/>
              </a:solidFill>
            </a:endParaRPr>
          </a:p>
          <a:p>
            <a:pPr marL="0" indent="0">
              <a:lnSpc>
                <a:spcPct val="80000"/>
              </a:lnSpc>
              <a:buNone/>
            </a:pPr>
            <a:r>
              <a:rPr lang="en-US" sz="1800" dirty="0" smtClean="0">
                <a:solidFill>
                  <a:srgbClr val="FF0000"/>
                </a:solidFill>
              </a:rPr>
              <a:t>       </a:t>
            </a:r>
            <a:r>
              <a:rPr lang="en-US" sz="1800" dirty="0" smtClean="0"/>
              <a:t>Pan Card is mandatory for opening a Demat Account  - with few exceptions .     </a:t>
            </a:r>
          </a:p>
          <a:p>
            <a:pPr>
              <a:lnSpc>
                <a:spcPct val="80000"/>
              </a:lnSpc>
              <a:buAutoNum type="arabicPeriod"/>
            </a:pPr>
            <a:endParaRPr lang="en-US" sz="1800" dirty="0" smtClean="0">
              <a:solidFill>
                <a:srgbClr val="FF0000"/>
              </a:solidFill>
            </a:endParaRPr>
          </a:p>
          <a:p>
            <a:pPr>
              <a:buNone/>
            </a:pPr>
            <a:r>
              <a:rPr lang="en-US" sz="1800" dirty="0" smtClean="0">
                <a:solidFill>
                  <a:srgbClr val="FF0000"/>
                </a:solidFill>
              </a:rPr>
              <a:t>					</a:t>
            </a:r>
            <a:r>
              <a:rPr lang="en-US" sz="1800" u="sng" dirty="0" smtClean="0">
                <a:solidFill>
                  <a:srgbClr val="FF0000"/>
                </a:solidFill>
              </a:rPr>
              <a:t>Some Clarification </a:t>
            </a:r>
            <a:r>
              <a:rPr lang="en-US" sz="1800" dirty="0" smtClean="0">
                <a:solidFill>
                  <a:srgbClr val="FF0000"/>
                </a:solidFill>
              </a:rPr>
              <a:t> </a:t>
            </a:r>
            <a:r>
              <a:rPr lang="en-US" sz="1800" dirty="0" smtClean="0"/>
              <a:t> </a:t>
            </a:r>
          </a:p>
          <a:p>
            <a:pPr>
              <a:buNone/>
            </a:pPr>
            <a:r>
              <a:rPr lang="en-US" sz="1800" dirty="0" smtClean="0"/>
              <a:t>	</a:t>
            </a:r>
            <a:r>
              <a:rPr lang="en-US" sz="1800" u="sng" dirty="0" smtClean="0">
                <a:solidFill>
                  <a:srgbClr val="FF0000"/>
                </a:solidFill>
              </a:rPr>
              <a:t>In case of HUF </a:t>
            </a:r>
            <a:r>
              <a:rPr lang="en-US" sz="1800" dirty="0" smtClean="0"/>
              <a:t>– the Demat Account is opened in the name of Karta (Individual name, not HUF name). </a:t>
            </a:r>
          </a:p>
          <a:p>
            <a:pPr>
              <a:buNone/>
            </a:pPr>
            <a:r>
              <a:rPr lang="en-US" sz="1800" dirty="0" smtClean="0"/>
              <a:t>	</a:t>
            </a:r>
            <a:r>
              <a:rPr lang="en-US" sz="1800" u="sng" dirty="0" smtClean="0">
                <a:solidFill>
                  <a:srgbClr val="FF0000"/>
                </a:solidFill>
              </a:rPr>
              <a:t>In case of Sole Proprietor  </a:t>
            </a:r>
            <a:r>
              <a:rPr lang="en-US" sz="1800" dirty="0" smtClean="0"/>
              <a:t>– the Demat Account is opened in the name of the Proprietor  (Individual name, not in the Firm’s name)</a:t>
            </a:r>
          </a:p>
          <a:p>
            <a:pPr>
              <a:buNone/>
            </a:pPr>
            <a:r>
              <a:rPr lang="en-US" sz="1800" dirty="0" smtClean="0"/>
              <a:t>	</a:t>
            </a:r>
            <a:r>
              <a:rPr lang="en-US" sz="1800" u="sng" dirty="0" smtClean="0">
                <a:solidFill>
                  <a:srgbClr val="FF0000"/>
                </a:solidFill>
              </a:rPr>
              <a:t>In case of Partnership Firm  </a:t>
            </a:r>
            <a:r>
              <a:rPr lang="en-US" sz="1800" dirty="0" smtClean="0"/>
              <a:t>– the Demat Account is opened in the name of the Partners  (as Individuals, and not in the name of Partnership Firm)</a:t>
            </a:r>
          </a:p>
          <a:p>
            <a:pPr>
              <a:buNone/>
            </a:pPr>
            <a:r>
              <a:rPr lang="en-US" sz="1800" dirty="0" smtClean="0">
                <a:solidFill>
                  <a:srgbClr val="FF0000"/>
                </a:solidFill>
              </a:rPr>
              <a:t>	</a:t>
            </a:r>
            <a:r>
              <a:rPr lang="en-US" sz="1800" u="sng" dirty="0" smtClean="0">
                <a:solidFill>
                  <a:srgbClr val="FF0000"/>
                </a:solidFill>
              </a:rPr>
              <a:t>In case of Unregistered Trust  </a:t>
            </a:r>
            <a:r>
              <a:rPr lang="en-US" sz="1800" dirty="0" smtClean="0"/>
              <a:t>–  the Demat Account is opened in the name of the  Trustees</a:t>
            </a:r>
          </a:p>
          <a:p>
            <a:pPr>
              <a:lnSpc>
                <a:spcPct val="80000"/>
              </a:lnSpc>
              <a:buNone/>
            </a:pPr>
            <a:endParaRPr lang="en-US" sz="1400" dirty="0" smtClean="0"/>
          </a:p>
          <a:p>
            <a:pPr>
              <a:lnSpc>
                <a:spcPct val="80000"/>
              </a:lnSpc>
              <a:buNone/>
            </a:pPr>
            <a:endParaRPr lang="en-US" sz="1700" dirty="0" smtClean="0">
              <a:solidFill>
                <a:srgbClr val="FF0000"/>
              </a:solidFill>
            </a:endParaRPr>
          </a:p>
          <a:p>
            <a:pPr>
              <a:lnSpc>
                <a:spcPct val="80000"/>
              </a:lnSpc>
              <a:buClr>
                <a:schemeClr val="accent1"/>
              </a:buClr>
            </a:pPr>
            <a:endParaRPr lang="en-US" sz="17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3"/>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4"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229600" cy="381000"/>
          </a:xfrm>
        </p:spPr>
        <p:txBody>
          <a:bodyPr>
            <a:normAutofit fontScale="90000"/>
          </a:bodyPr>
          <a:lstStyle/>
          <a:p>
            <a:pPr algn="l" eaLnBrk="1" hangingPunct="1"/>
            <a:r>
              <a:rPr lang="en-US" dirty="0" smtClean="0"/>
              <a:t>  </a:t>
            </a:r>
            <a:r>
              <a:rPr lang="en-US" dirty="0" smtClean="0">
                <a:solidFill>
                  <a:srgbClr val="006600"/>
                </a:solidFill>
              </a:rPr>
              <a:t> </a:t>
            </a:r>
            <a:r>
              <a:rPr lang="en-US" sz="3100" dirty="0" smtClean="0">
                <a:solidFill>
                  <a:srgbClr val="0000FF"/>
                </a:solidFill>
              </a:rPr>
              <a:t>Account Opening - II</a:t>
            </a:r>
          </a:p>
        </p:txBody>
      </p:sp>
      <p:sp>
        <p:nvSpPr>
          <p:cNvPr id="10243" name="Rectangle 3" descr="Rectangle: Click to edit Master text styles&#10;Second level&#10;Third level&#10;Fourth level&#10;Fifth level"/>
          <p:cNvSpPr>
            <a:spLocks noGrp="1" noChangeArrowheads="1"/>
          </p:cNvSpPr>
          <p:nvPr>
            <p:ph type="body" idx="1"/>
          </p:nvPr>
        </p:nvSpPr>
        <p:spPr>
          <a:xfrm>
            <a:off x="228600" y="990600"/>
            <a:ext cx="8686800" cy="5334000"/>
          </a:xfrm>
        </p:spPr>
        <p:txBody>
          <a:bodyPr>
            <a:normAutofit/>
          </a:bodyPr>
          <a:lstStyle/>
          <a:p>
            <a:pPr eaLnBrk="1" hangingPunct="1">
              <a:lnSpc>
                <a:spcPct val="80000"/>
              </a:lnSpc>
            </a:pPr>
            <a:endParaRPr lang="en-US" sz="1400" dirty="0" smtClean="0"/>
          </a:p>
          <a:p>
            <a:pPr>
              <a:lnSpc>
                <a:spcPct val="80000"/>
              </a:lnSpc>
            </a:pPr>
            <a:r>
              <a:rPr lang="en-US" sz="1800" dirty="0" smtClean="0"/>
              <a:t>Please find  checklist (worksheet wise) for different type of Demat  Accounts. </a:t>
            </a:r>
          </a:p>
          <a:p>
            <a:pPr>
              <a:lnSpc>
                <a:spcPct val="80000"/>
              </a:lnSpc>
            </a:pPr>
            <a:endParaRPr lang="en-US" sz="1800" dirty="0" smtClean="0">
              <a:solidFill>
                <a:schemeClr val="tx2"/>
              </a:solidFill>
            </a:endParaRPr>
          </a:p>
          <a:p>
            <a:pPr>
              <a:lnSpc>
                <a:spcPct val="80000"/>
              </a:lnSpc>
            </a:pPr>
            <a:endParaRPr lang="en-US" sz="1800" dirty="0" smtClean="0"/>
          </a:p>
          <a:p>
            <a:pPr>
              <a:lnSpc>
                <a:spcPct val="80000"/>
              </a:lnSpc>
            </a:pPr>
            <a:endParaRPr lang="en-US" sz="1800" dirty="0" smtClean="0"/>
          </a:p>
          <a:p>
            <a:pPr>
              <a:lnSpc>
                <a:spcPct val="80000"/>
              </a:lnSpc>
            </a:pPr>
            <a:r>
              <a:rPr lang="en-US" sz="1800" dirty="0" smtClean="0"/>
              <a:t>Common Rejection Reason  - in Account Opening are  -  </a:t>
            </a:r>
          </a:p>
          <a:p>
            <a:pPr>
              <a:lnSpc>
                <a:spcPct val="80000"/>
              </a:lnSpc>
            </a:pPr>
            <a:endParaRPr lang="en-US" sz="1800" dirty="0" smtClean="0"/>
          </a:p>
          <a:p>
            <a:pPr>
              <a:lnSpc>
                <a:spcPct val="80000"/>
              </a:lnSpc>
            </a:pPr>
            <a:endParaRPr lang="en-US" sz="1800" dirty="0" smtClean="0"/>
          </a:p>
          <a:p>
            <a:pPr>
              <a:lnSpc>
                <a:spcPct val="80000"/>
              </a:lnSpc>
            </a:pPr>
            <a:endParaRPr lang="en-US" sz="1800" dirty="0" smtClean="0"/>
          </a:p>
          <a:p>
            <a:pPr>
              <a:lnSpc>
                <a:spcPct val="80000"/>
              </a:lnSpc>
            </a:pPr>
            <a:r>
              <a:rPr lang="en-US" sz="1800" dirty="0" smtClean="0"/>
              <a:t>The Account Opening Kit will be despatched directly by Demat Ops to the Client. </a:t>
            </a:r>
          </a:p>
          <a:p>
            <a:pPr>
              <a:lnSpc>
                <a:spcPct val="80000"/>
              </a:lnSpc>
              <a:buNone/>
            </a:pPr>
            <a:r>
              <a:rPr lang="en-US" sz="1800" dirty="0" smtClean="0"/>
              <a:t>	In case of Return – the same will be informed to Branch.  </a:t>
            </a:r>
            <a:endParaRPr lang="en-US" sz="1800" dirty="0" smtClean="0">
              <a:solidFill>
                <a:srgbClr val="FF0000"/>
              </a:solidFill>
            </a:endParaRPr>
          </a:p>
          <a:p>
            <a:pPr>
              <a:lnSpc>
                <a:spcPct val="80000"/>
              </a:lnSpc>
              <a:buNone/>
            </a:pPr>
            <a:endParaRPr lang="en-US" sz="1800" dirty="0" smtClean="0">
              <a:solidFill>
                <a:srgbClr val="FF0000"/>
              </a:solidFill>
            </a:endParaRPr>
          </a:p>
          <a:p>
            <a:pPr>
              <a:lnSpc>
                <a:spcPct val="80000"/>
              </a:lnSpc>
              <a:buClr>
                <a:schemeClr val="accent1"/>
              </a:buClr>
            </a:pPr>
            <a:endParaRPr lang="en-US" sz="1800" dirty="0" smtClean="0">
              <a:solidFill>
                <a:srgbClr val="FF0000"/>
              </a:solidFill>
            </a:endParaRPr>
          </a:p>
        </p:txBody>
      </p:sp>
      <p:sp>
        <p:nvSpPr>
          <p:cNvPr id="6" name="Rounded Rectangle 5"/>
          <p:cNvSpPr/>
          <p:nvPr/>
        </p:nvSpPr>
        <p:spPr>
          <a:xfrm>
            <a:off x="381000" y="6324600"/>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HR0cDovL3d3dy5mcmVlbG9nb3NlcnZpY2VzLmNvbS9hcGkvbWFpbi9pbWFnZXMvMWorb2psMUtPTWtYOVd5b2ZCZTQzRDZrai4uLkdCcXhGT25CamJrbUF5SzNVYytBNXZtU0lrai4uLnRyOVBVPQ==.png"/>
          <p:cNvPicPr>
            <a:picLocks noChangeAspect="1"/>
          </p:cNvPicPr>
          <p:nvPr/>
        </p:nvPicPr>
        <p:blipFill>
          <a:blip r:embed="rId4"/>
          <a:stretch>
            <a:fillRect/>
          </a:stretch>
        </p:blipFill>
        <p:spPr>
          <a:xfrm>
            <a:off x="7467600" y="145256"/>
            <a:ext cx="1143000" cy="692944"/>
          </a:xfrm>
          <a:prstGeom prst="rect">
            <a:avLst/>
          </a:prstGeom>
        </p:spPr>
      </p:pic>
      <p:sp>
        <p:nvSpPr>
          <p:cNvPr id="9" name="Rounded Rectangle 8"/>
          <p:cNvSpPr/>
          <p:nvPr/>
        </p:nvSpPr>
        <p:spPr>
          <a:xfrm>
            <a:off x="304800" y="944881"/>
            <a:ext cx="8458200" cy="45719"/>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5" action="ppaction://hlinksldjump"/>
          </p:cNvPr>
          <p:cNvSpPr/>
          <p:nvPr/>
        </p:nvSpPr>
        <p:spPr>
          <a:xfrm>
            <a:off x="8077200" y="5867400"/>
            <a:ext cx="7620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Back</a:t>
            </a:r>
            <a:endParaRPr lang="en-US" b="1" dirty="0"/>
          </a:p>
        </p:txBody>
      </p:sp>
      <p:graphicFrame>
        <p:nvGraphicFramePr>
          <p:cNvPr id="11" name="Object 10"/>
          <p:cNvGraphicFramePr>
            <a:graphicFrameLocks noChangeAspect="1"/>
          </p:cNvGraphicFramePr>
          <p:nvPr>
            <p:extLst>
              <p:ext uri="{D42A27DB-BD31-4B8C-83A1-F6EECF244321}">
                <p14:modId xmlns:p14="http://schemas.microsoft.com/office/powerpoint/2010/main" val="3217568014"/>
              </p:ext>
            </p:extLst>
          </p:nvPr>
        </p:nvGraphicFramePr>
        <p:xfrm>
          <a:off x="6019800" y="2057400"/>
          <a:ext cx="1267968" cy="990600"/>
        </p:xfrm>
        <a:graphic>
          <a:graphicData uri="http://schemas.openxmlformats.org/presentationml/2006/ole">
            <mc:AlternateContent xmlns:mc="http://schemas.openxmlformats.org/markup-compatibility/2006">
              <mc:Choice xmlns:v="urn:schemas-microsoft-com:vml" Requires="v">
                <p:oleObj spid="_x0000_s173116" name="Worksheet" showAsIcon="1" r:id="rId7" imgW="914400" imgH="714240" progId="Excel.Sheet.12">
                  <p:embed/>
                </p:oleObj>
              </mc:Choice>
              <mc:Fallback>
                <p:oleObj name="Worksheet" showAsIcon="1" r:id="rId7" imgW="914400" imgH="714240" progId="Excel.Sheet.12">
                  <p:embed/>
                  <p:pic>
                    <p:nvPicPr>
                      <p:cNvPr id="0" name="Picture 6"/>
                      <p:cNvPicPr>
                        <a:picLocks noChangeAspect="1" noChangeArrowheads="1"/>
                      </p:cNvPicPr>
                      <p:nvPr/>
                    </p:nvPicPr>
                    <p:blipFill>
                      <a:blip r:embed="rId8"/>
                      <a:srcRect/>
                      <a:stretch>
                        <a:fillRect/>
                      </a:stretch>
                    </p:blipFill>
                    <p:spPr bwMode="auto">
                      <a:xfrm>
                        <a:off x="6019800" y="2057400"/>
                        <a:ext cx="1267968" cy="990600"/>
                      </a:xfrm>
                      <a:prstGeom prst="rect">
                        <a:avLst/>
                      </a:prstGeom>
                      <a:noFill/>
                      <a:ln w="9525">
                        <a:solidFill>
                          <a:srgbClr val="FF0000"/>
                        </a:solidFill>
                        <a:miter lim="800000"/>
                        <a:headEnd/>
                        <a:tailEnd/>
                      </a:ln>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165415183"/>
              </p:ext>
            </p:extLst>
          </p:nvPr>
        </p:nvGraphicFramePr>
        <p:xfrm>
          <a:off x="7620000" y="1371600"/>
          <a:ext cx="1095022" cy="923925"/>
        </p:xfrm>
        <a:graphic>
          <a:graphicData uri="http://schemas.openxmlformats.org/presentationml/2006/ole">
            <mc:AlternateContent xmlns:mc="http://schemas.openxmlformats.org/markup-compatibility/2006">
              <mc:Choice xmlns:v="urn:schemas-microsoft-com:vml" Requires="v">
                <p:oleObj spid="_x0000_s173117" name="Worksheet" showAsIcon="1" r:id="rId10" imgW="914400" imgH="771480" progId="Excel.Sheet.12">
                  <p:embed/>
                </p:oleObj>
              </mc:Choice>
              <mc:Fallback>
                <p:oleObj name="Worksheet" showAsIcon="1" r:id="rId10" imgW="914400" imgH="771480" progId="Excel.Sheet.12">
                  <p:embed/>
                  <p:pic>
                    <p:nvPicPr>
                      <p:cNvPr id="0" name=""/>
                      <p:cNvPicPr/>
                      <p:nvPr/>
                    </p:nvPicPr>
                    <p:blipFill>
                      <a:blip r:embed="rId11"/>
                      <a:stretch>
                        <a:fillRect/>
                      </a:stretch>
                    </p:blipFill>
                    <p:spPr>
                      <a:xfrm>
                        <a:off x="7620000" y="1371600"/>
                        <a:ext cx="1095022" cy="923925"/>
                      </a:xfrm>
                      <a:prstGeom prst="rect">
                        <a:avLst/>
                      </a:prstGeom>
                    </p:spPr>
                  </p:pic>
                </p:oleObj>
              </mc:Fallback>
            </mc:AlternateContent>
          </a:graphicData>
        </a:graphic>
      </p:graphicFrame>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775</Words>
  <Application>Microsoft Office PowerPoint</Application>
  <PresentationFormat>On-screen Show (4:3)</PresentationFormat>
  <Paragraphs>342</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Worksheet</vt:lpstr>
      <vt:lpstr>Document</vt:lpstr>
      <vt:lpstr>Demat Services For Customer Service Executives (CSE’s)   At ICDBI Bank Branches  </vt:lpstr>
      <vt:lpstr>   Slides Overview</vt:lpstr>
      <vt:lpstr>   Demat Basics - I</vt:lpstr>
      <vt:lpstr>   Demat Basics - II</vt:lpstr>
      <vt:lpstr>   Demat Ops - I</vt:lpstr>
      <vt:lpstr>   Demat Ops - II</vt:lpstr>
      <vt:lpstr>   Branch – Demat Activities - Overview</vt:lpstr>
      <vt:lpstr>   Account Opening - I</vt:lpstr>
      <vt:lpstr>   Account Opening - II</vt:lpstr>
      <vt:lpstr>   Dematerialisation</vt:lpstr>
      <vt:lpstr>   Delivery Instruction</vt:lpstr>
      <vt:lpstr>   Pledge</vt:lpstr>
      <vt:lpstr>   Account Maintenance</vt:lpstr>
      <vt:lpstr>   Account Closure</vt:lpstr>
      <vt:lpstr>   Billing</vt:lpstr>
      <vt:lpstr>   Statement</vt:lpstr>
      <vt:lpstr>   Exceptions</vt:lpstr>
      <vt:lpstr>   DP System</vt:lpstr>
      <vt:lpstr>   Demat Certification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Depository Services</dc:title>
  <dc:creator>admin</dc:creator>
  <cp:lastModifiedBy>Anil Karamchandani</cp:lastModifiedBy>
  <cp:revision>284</cp:revision>
  <cp:lastPrinted>2020-04-01T03:25:36Z</cp:lastPrinted>
  <dcterms:created xsi:type="dcterms:W3CDTF">2013-10-07T06:14:20Z</dcterms:created>
  <dcterms:modified xsi:type="dcterms:W3CDTF">2020-04-04T04:29:22Z</dcterms:modified>
</cp:coreProperties>
</file>